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1" r:id="rId1"/>
    <p:sldMasterId id="2147483652" r:id="rId2"/>
    <p:sldMasterId id="2147483653" r:id="rId3"/>
  </p:sldMasterIdLst>
  <p:notesMasterIdLst>
    <p:notesMasterId r:id="rId2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9144000" cy="6858000" type="screen4x3"/>
  <p:notesSz cx="7099300" cy="93853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Gordy" initials="" lastIdx="1" clrIdx="0"/>
  <p:cmAuthor id="1" name="Hayley Moe"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9798B8-B274-6F5E-0654-4E5022A8B8E2}" v="8" dt="2018-09-25T14:16:09.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8-27T18:36:46.763" idx="1">
    <p:pos x="6000" y="0"/>
    <p:text>Confirm with Dave about WTC and Accuplacer</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08-23T18:54:59.487" idx="1">
    <p:pos x="288" y="48"/>
    <p:text>need discussion regarding U of M</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09-19T13:02:34.480" idx="2">
    <p:pos x="288" y="48"/>
    <p:text>so you probably realized this, but I just want to make sure. We usually introduced this slide by talking about how we are going to look at two different schools and how different they talk about their admission requirements. let me know if you have questions.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575" cy="4699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6pPr>
            <a:lvl7pPr marL="3200400" marR="0" lvl="6"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7pPr>
            <a:lvl8pPr marL="4572000" marR="0" lvl="7"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8pPr>
            <a:lvl9pPr marL="6400800" marR="0" lvl="8"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1137" y="0"/>
            <a:ext cx="3076575" cy="4699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6pPr>
            <a:lvl7pPr marL="3200400" marR="0" lvl="6"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7pPr>
            <a:lvl8pPr marL="4572000" marR="0" lvl="7"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8pPr>
            <a:lvl9pPr marL="6400800" marR="0" lvl="8"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03325" y="704850"/>
            <a:ext cx="4692650" cy="3517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709612" y="4457700"/>
            <a:ext cx="5680075" cy="42227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913812"/>
            <a:ext cx="3076575" cy="4699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6pPr>
            <a:lvl7pPr marL="3200400" marR="0" lvl="6"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7pPr>
            <a:lvl8pPr marL="4572000" marR="0" lvl="7"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8pPr>
            <a:lvl9pPr marL="6400800" marR="0" lvl="8" indent="0" algn="ctr"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1137" y="8913812"/>
            <a:ext cx="3076575" cy="4699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4:notes"/>
          <p:cNvSpPr txBox="1">
            <a:spLocks noGrp="1"/>
          </p:cNvSpPr>
          <p:nvPr>
            <p:ph type="body" idx="1"/>
          </p:nvPr>
        </p:nvSpPr>
        <p:spPr>
          <a:xfrm>
            <a:off x="709612" y="4457700"/>
            <a:ext cx="5680075" cy="42227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Hayley---folders at sign in table</a:t>
            </a:r>
            <a:endParaRPr/>
          </a:p>
        </p:txBody>
      </p:sp>
      <p:sp>
        <p:nvSpPr>
          <p:cNvPr id="39" name="Google Shape;39;p4: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62cdbddf_0_33: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Hayley</a:t>
            </a:r>
            <a:endParaRPr sz="1200"/>
          </a:p>
          <a:p>
            <a:pPr marL="0" lvl="0" indent="0" algn="l" rtl="0">
              <a:spcBef>
                <a:spcPts val="0"/>
              </a:spcBef>
              <a:spcAft>
                <a:spcPts val="0"/>
              </a:spcAft>
              <a:buNone/>
            </a:pPr>
            <a:endParaRPr/>
          </a:p>
        </p:txBody>
      </p:sp>
      <p:sp>
        <p:nvSpPr>
          <p:cNvPr id="100" name="Google Shape;100;g2462cdbddf_0_33: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462cdbddf_0_38: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Hayley</a:t>
            </a:r>
            <a:endParaRPr/>
          </a:p>
        </p:txBody>
      </p:sp>
      <p:sp>
        <p:nvSpPr>
          <p:cNvPr id="107" name="Google Shape;107;g2462cdbddf_0_38: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462cdbddf_0_43: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t>Hayley</a:t>
            </a:r>
            <a:endParaRPr sz="1200"/>
          </a:p>
          <a:p>
            <a:pPr marL="0" lvl="0" indent="0" algn="l" rtl="0">
              <a:spcBef>
                <a:spcPts val="0"/>
              </a:spcBef>
              <a:spcAft>
                <a:spcPts val="0"/>
              </a:spcAft>
              <a:buNone/>
            </a:pPr>
            <a:r>
              <a:rPr lang="en-US" sz="1200"/>
              <a:t>KEEP SIMPLE TO AVOID REPEATING LATER</a:t>
            </a:r>
            <a:endParaRPr sz="1200"/>
          </a:p>
        </p:txBody>
      </p:sp>
      <p:sp>
        <p:nvSpPr>
          <p:cNvPr id="113" name="Google Shape;113;g2462cdbddf_0_43: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62cdbddf_0_48: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t>Matt-Social Security Number, birthdates and other basic information</a:t>
            </a:r>
            <a:endParaRPr sz="1200"/>
          </a:p>
          <a:p>
            <a:pPr marL="0" lvl="0" indent="0" algn="l" rtl="0">
              <a:lnSpc>
                <a:spcPct val="115000"/>
              </a:lnSpc>
              <a:spcBef>
                <a:spcPts val="600"/>
              </a:spcBef>
              <a:spcAft>
                <a:spcPts val="0"/>
              </a:spcAft>
              <a:buNone/>
            </a:pPr>
            <a:r>
              <a:rPr lang="en-US" sz="1200"/>
              <a:t>UW system application opens Aug 1. Hit submit September 1st.</a:t>
            </a:r>
            <a:endParaRPr sz="1200"/>
          </a:p>
          <a:p>
            <a:pPr marL="0" lvl="0" indent="0" algn="l" rtl="0">
              <a:lnSpc>
                <a:spcPct val="115000"/>
              </a:lnSpc>
              <a:spcBef>
                <a:spcPts val="600"/>
              </a:spcBef>
              <a:spcAft>
                <a:spcPts val="0"/>
              </a:spcAft>
              <a:buNone/>
            </a:pPr>
            <a:r>
              <a:rPr lang="en-US" sz="1200"/>
              <a:t>Early decision are binding. Early Action are not, apply by a certain date to be decided by a certain date. Example Madison </a:t>
            </a:r>
            <a:r>
              <a:rPr lang="en-US" sz="1200">
                <a:solidFill>
                  <a:srgbClr val="1D1D1E"/>
                </a:solidFill>
                <a:highlight>
                  <a:srgbClr val="FBFBFB"/>
                </a:highlight>
              </a:rPr>
              <a:t>Fall Early Action Deadline: Nov. 1 </a:t>
            </a:r>
            <a:endParaRPr sz="1200">
              <a:solidFill>
                <a:srgbClr val="1D1D1E"/>
              </a:solidFill>
              <a:highlight>
                <a:srgbClr val="FBFBFB"/>
              </a:highlight>
            </a:endParaRPr>
          </a:p>
          <a:p>
            <a:pPr marL="0" lvl="0" indent="0" algn="l" rtl="0">
              <a:lnSpc>
                <a:spcPct val="115000"/>
              </a:lnSpc>
              <a:spcBef>
                <a:spcPts val="600"/>
              </a:spcBef>
              <a:spcAft>
                <a:spcPts val="0"/>
              </a:spcAft>
              <a:buNone/>
            </a:pPr>
            <a:r>
              <a:rPr lang="en-US" sz="1200">
                <a:solidFill>
                  <a:srgbClr val="1D1D1E"/>
                </a:solidFill>
                <a:highlight>
                  <a:srgbClr val="FBFBFB"/>
                </a:highlight>
              </a:rPr>
              <a:t>Notification: By the end of January</a:t>
            </a:r>
            <a:endParaRPr sz="1200"/>
          </a:p>
          <a:p>
            <a:pPr marL="0" lvl="0" indent="0" algn="l" rtl="0">
              <a:lnSpc>
                <a:spcPct val="115000"/>
              </a:lnSpc>
              <a:spcBef>
                <a:spcPts val="600"/>
              </a:spcBef>
              <a:spcAft>
                <a:spcPts val="0"/>
              </a:spcAft>
              <a:buNone/>
            </a:pPr>
            <a:r>
              <a:rPr lang="en-US" sz="1200"/>
              <a:t>**schools expect you to withdraw your application from other schools**</a:t>
            </a:r>
            <a:endParaRPr sz="1200"/>
          </a:p>
          <a:p>
            <a:pPr marL="0" lvl="0" indent="0" algn="l" rtl="0">
              <a:lnSpc>
                <a:spcPct val="115000"/>
              </a:lnSpc>
              <a:spcBef>
                <a:spcPts val="600"/>
              </a:spcBef>
              <a:spcAft>
                <a:spcPts val="0"/>
              </a:spcAft>
              <a:buNone/>
            </a:pPr>
            <a:r>
              <a:rPr lang="en-US" sz="1200"/>
              <a:t>Explain the “why I should apply early” concept--2000 spots and they start admitting people right away, etc.</a:t>
            </a:r>
            <a:endParaRPr sz="1200"/>
          </a:p>
        </p:txBody>
      </p:sp>
      <p:sp>
        <p:nvSpPr>
          <p:cNvPr id="119" name="Google Shape;119;g2462cdbddf_0_48: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62cdbddf_0_53: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Matt--</a:t>
            </a:r>
            <a:endParaRPr/>
          </a:p>
        </p:txBody>
      </p:sp>
      <p:sp>
        <p:nvSpPr>
          <p:cNvPr id="125" name="Google Shape;125;g2462cdbddf_0_53: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462cdbddf_0_58: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Matt</a:t>
            </a:r>
            <a:endParaRPr/>
          </a:p>
        </p:txBody>
      </p:sp>
      <p:sp>
        <p:nvSpPr>
          <p:cNvPr id="131" name="Google Shape;131;g2462cdbddf_0_58: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462cdbddf_0_63: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Matt-Each school is different, a combination of these things</a:t>
            </a:r>
            <a:endParaRPr sz="1200"/>
          </a:p>
          <a:p>
            <a:pPr marL="0" lvl="0" indent="0" algn="l" rtl="0">
              <a:lnSpc>
                <a:spcPct val="115000"/>
              </a:lnSpc>
              <a:spcBef>
                <a:spcPts val="400"/>
              </a:spcBef>
              <a:spcAft>
                <a:spcPts val="0"/>
              </a:spcAft>
              <a:buNone/>
            </a:pPr>
            <a:r>
              <a:rPr lang="en-US" sz="1200"/>
              <a:t>Rigor of schedule.</a:t>
            </a:r>
            <a:endParaRPr sz="1200"/>
          </a:p>
          <a:p>
            <a:pPr marL="0" lvl="0" indent="0" algn="l" rtl="0">
              <a:lnSpc>
                <a:spcPct val="115000"/>
              </a:lnSpc>
              <a:spcBef>
                <a:spcPts val="400"/>
              </a:spcBef>
              <a:spcAft>
                <a:spcPts val="0"/>
              </a:spcAft>
              <a:buNone/>
            </a:pPr>
            <a:r>
              <a:rPr lang="en-US" sz="1200"/>
              <a:t>Number of AP/college prep classes offered/numbers you have taken</a:t>
            </a:r>
            <a:endParaRPr sz="1200"/>
          </a:p>
          <a:p>
            <a:pPr marL="0" lvl="0" indent="0" algn="l" rtl="0">
              <a:lnSpc>
                <a:spcPct val="115000"/>
              </a:lnSpc>
              <a:spcBef>
                <a:spcPts val="400"/>
              </a:spcBef>
              <a:spcAft>
                <a:spcPts val="0"/>
              </a:spcAft>
              <a:buNone/>
            </a:pPr>
            <a:r>
              <a:rPr lang="en-US" sz="1200"/>
              <a:t>Trend of classes grades</a:t>
            </a:r>
            <a:endParaRPr sz="1200"/>
          </a:p>
          <a:p>
            <a:pPr marL="0" lvl="0" indent="0" algn="l" rtl="0">
              <a:lnSpc>
                <a:spcPct val="115000"/>
              </a:lnSpc>
              <a:spcBef>
                <a:spcPts val="400"/>
              </a:spcBef>
              <a:spcAft>
                <a:spcPts val="0"/>
              </a:spcAft>
              <a:buNone/>
            </a:pPr>
            <a:r>
              <a:rPr lang="en-US" sz="1200"/>
              <a:t>Sports/Clubs</a:t>
            </a:r>
            <a:endParaRPr sz="1200"/>
          </a:p>
          <a:p>
            <a:pPr marL="0" lvl="0" indent="0" algn="l" rtl="0">
              <a:lnSpc>
                <a:spcPct val="115000"/>
              </a:lnSpc>
              <a:spcBef>
                <a:spcPts val="400"/>
              </a:spcBef>
              <a:spcAft>
                <a:spcPts val="0"/>
              </a:spcAft>
              <a:buNone/>
            </a:pPr>
            <a:r>
              <a:rPr lang="en-US" sz="1200"/>
              <a:t>Letters of recommendations: ask early! Teachers get swamped with them.  Pick up yellow sheet in student services</a:t>
            </a:r>
            <a:endParaRPr/>
          </a:p>
        </p:txBody>
      </p:sp>
      <p:sp>
        <p:nvSpPr>
          <p:cNvPr id="137" name="Google Shape;137;g2462cdbddf_0_63: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462cdbddf_0_68: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Matt-College is expensive, applying to college is too</a:t>
            </a:r>
            <a:endParaRPr sz="1200"/>
          </a:p>
          <a:p>
            <a:pPr marL="0" lvl="0" indent="0" algn="l" rtl="0">
              <a:lnSpc>
                <a:spcPct val="115000"/>
              </a:lnSpc>
              <a:spcBef>
                <a:spcPts val="400"/>
              </a:spcBef>
              <a:spcAft>
                <a:spcPts val="0"/>
              </a:spcAft>
              <a:buNone/>
            </a:pPr>
            <a:r>
              <a:rPr lang="en-US" sz="1200"/>
              <a:t>Free and reduced lunch- fee waivers</a:t>
            </a:r>
            <a:endParaRPr sz="1200"/>
          </a:p>
          <a:p>
            <a:pPr marL="0" lvl="0" indent="0" algn="l" rtl="0">
              <a:lnSpc>
                <a:spcPct val="115000"/>
              </a:lnSpc>
              <a:spcBef>
                <a:spcPts val="400"/>
              </a:spcBef>
              <a:spcAft>
                <a:spcPts val="0"/>
              </a:spcAft>
              <a:buNone/>
            </a:pPr>
            <a:r>
              <a:rPr lang="en-US" sz="1200"/>
              <a:t>UW system $50, UW-Madison $60</a:t>
            </a:r>
            <a:endParaRPr sz="1200"/>
          </a:p>
          <a:p>
            <a:pPr marL="0" lvl="0" indent="0" algn="l" rtl="0">
              <a:lnSpc>
                <a:spcPct val="115000"/>
              </a:lnSpc>
              <a:spcBef>
                <a:spcPts val="400"/>
              </a:spcBef>
              <a:spcAft>
                <a:spcPts val="0"/>
              </a:spcAft>
              <a:buNone/>
            </a:pPr>
            <a:r>
              <a:rPr lang="en-US" sz="1200"/>
              <a:t>Transcript- $3.70ish</a:t>
            </a:r>
            <a:endParaRPr sz="1200"/>
          </a:p>
          <a:p>
            <a:pPr marL="0" lvl="0" indent="0" algn="l" rtl="0">
              <a:lnSpc>
                <a:spcPct val="115000"/>
              </a:lnSpc>
              <a:spcBef>
                <a:spcPts val="400"/>
              </a:spcBef>
              <a:spcAft>
                <a:spcPts val="0"/>
              </a:spcAft>
              <a:buNone/>
            </a:pPr>
            <a:r>
              <a:rPr lang="en-US" sz="1200"/>
              <a:t>ACT scorecard-$13</a:t>
            </a:r>
            <a:endParaRPr/>
          </a:p>
        </p:txBody>
      </p:sp>
      <p:sp>
        <p:nvSpPr>
          <p:cNvPr id="143" name="Google Shape;143;g2462cdbddf_0_68: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462cdbddf_0_73: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Matt-Postpone</a:t>
            </a:r>
            <a:endParaRPr sz="1200"/>
          </a:p>
          <a:p>
            <a:pPr marL="0" lvl="0" indent="0" algn="l" rtl="0">
              <a:lnSpc>
                <a:spcPct val="115000"/>
              </a:lnSpc>
              <a:spcBef>
                <a:spcPts val="400"/>
              </a:spcBef>
              <a:spcAft>
                <a:spcPts val="0"/>
              </a:spcAft>
              <a:buNone/>
            </a:pPr>
            <a:r>
              <a:rPr lang="en-US" sz="1200"/>
              <a:t>In the letter will describe what they need</a:t>
            </a:r>
            <a:endParaRPr sz="1200"/>
          </a:p>
          <a:p>
            <a:pPr marL="0" lvl="0" indent="0" algn="l" rtl="0">
              <a:lnSpc>
                <a:spcPct val="115000"/>
              </a:lnSpc>
              <a:spcBef>
                <a:spcPts val="400"/>
              </a:spcBef>
              <a:spcAft>
                <a:spcPts val="0"/>
              </a:spcAft>
              <a:buNone/>
            </a:pPr>
            <a:r>
              <a:rPr lang="en-US" sz="1200"/>
              <a:t>“We would like to see you take the ACT”</a:t>
            </a:r>
            <a:endParaRPr sz="1200"/>
          </a:p>
          <a:p>
            <a:pPr marL="0" lvl="0" indent="0" algn="l" rtl="0">
              <a:lnSpc>
                <a:spcPct val="115000"/>
              </a:lnSpc>
              <a:spcBef>
                <a:spcPts val="400"/>
              </a:spcBef>
              <a:spcAft>
                <a:spcPts val="0"/>
              </a:spcAft>
              <a:buNone/>
            </a:pPr>
            <a:r>
              <a:rPr lang="en-US" sz="1200"/>
              <a:t>“Letters of recommendation”</a:t>
            </a:r>
            <a:endParaRPr sz="1200"/>
          </a:p>
          <a:p>
            <a:pPr marL="0" lvl="0" indent="0" algn="l" rtl="0">
              <a:lnSpc>
                <a:spcPct val="115000"/>
              </a:lnSpc>
              <a:spcBef>
                <a:spcPts val="400"/>
              </a:spcBef>
              <a:spcAft>
                <a:spcPts val="0"/>
              </a:spcAft>
              <a:buNone/>
            </a:pPr>
            <a:r>
              <a:rPr lang="en-US" sz="1200"/>
              <a:t>Waitlist—school has already accepted the number of applicants for their spots and can let you know at a later date if spots open up (students who have been accepted decide they are going to attend a different school, etc.)</a:t>
            </a:r>
            <a:endParaRPr sz="1200"/>
          </a:p>
          <a:p>
            <a:pPr marL="0" lvl="0" indent="0" algn="l" rtl="0">
              <a:lnSpc>
                <a:spcPct val="115000"/>
              </a:lnSpc>
              <a:spcBef>
                <a:spcPts val="400"/>
              </a:spcBef>
              <a:spcAft>
                <a:spcPts val="0"/>
              </a:spcAft>
              <a:buNone/>
            </a:pPr>
            <a:r>
              <a:rPr lang="en-US" sz="1200"/>
              <a:t>Enrollment Deposits refundable until may 1</a:t>
            </a:r>
            <a:r>
              <a:rPr lang="en-US" sz="2000" baseline="30000"/>
              <a:t>st</a:t>
            </a:r>
            <a:r>
              <a:rPr lang="en-US" sz="1200"/>
              <a:t> in the UW system typically</a:t>
            </a:r>
            <a:endParaRPr sz="1200"/>
          </a:p>
          <a:p>
            <a:pPr marL="0" lvl="0" indent="0" algn="l" rtl="0">
              <a:lnSpc>
                <a:spcPct val="115000"/>
              </a:lnSpc>
              <a:spcBef>
                <a:spcPts val="400"/>
              </a:spcBef>
              <a:spcAft>
                <a:spcPts val="0"/>
              </a:spcAft>
              <a:buNone/>
            </a:pPr>
            <a:r>
              <a:rPr lang="en-US" sz="1200"/>
              <a:t>Applied toward tuition and fees</a:t>
            </a:r>
            <a:endParaRPr/>
          </a:p>
        </p:txBody>
      </p:sp>
      <p:sp>
        <p:nvSpPr>
          <p:cNvPr id="149" name="Google Shape;149;g2462cdbddf_0_73: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462cdbddf_0_78: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Hayley-Comprehensive list of local and national scholarships</a:t>
            </a:r>
            <a:endParaRPr sz="1200"/>
          </a:p>
          <a:p>
            <a:pPr marL="0" lvl="0" indent="0" algn="l" rtl="0">
              <a:lnSpc>
                <a:spcPct val="115000"/>
              </a:lnSpc>
              <a:spcBef>
                <a:spcPts val="400"/>
              </a:spcBef>
              <a:spcAft>
                <a:spcPts val="0"/>
              </a:spcAft>
              <a:buNone/>
            </a:pPr>
            <a:r>
              <a:rPr lang="en-US" sz="1200"/>
              <a:t>College scholarships, must be admitted, freshmen only</a:t>
            </a:r>
            <a:endParaRPr sz="1200"/>
          </a:p>
          <a:p>
            <a:pPr marL="0" lvl="0" indent="0" algn="l" rtl="0">
              <a:lnSpc>
                <a:spcPct val="115000"/>
              </a:lnSpc>
              <a:spcBef>
                <a:spcPts val="400"/>
              </a:spcBef>
              <a:spcAft>
                <a:spcPts val="0"/>
              </a:spcAft>
              <a:buNone/>
            </a:pPr>
            <a:r>
              <a:rPr lang="en-US" sz="1200"/>
              <a:t>  Some schools use the same application as you applied to school</a:t>
            </a:r>
            <a:endParaRPr sz="1200"/>
          </a:p>
          <a:p>
            <a:pPr marL="0" lvl="0" indent="0" algn="l" rtl="0">
              <a:lnSpc>
                <a:spcPct val="115000"/>
              </a:lnSpc>
              <a:spcBef>
                <a:spcPts val="400"/>
              </a:spcBef>
              <a:spcAft>
                <a:spcPts val="0"/>
              </a:spcAft>
              <a:buNone/>
            </a:pPr>
            <a:r>
              <a:rPr lang="en-US" sz="1200"/>
              <a:t>  others require you to apply to them individually</a:t>
            </a:r>
            <a:endParaRPr sz="1200"/>
          </a:p>
          <a:p>
            <a:pPr marL="0" lvl="0" indent="0" algn="l" rtl="0">
              <a:lnSpc>
                <a:spcPct val="115000"/>
              </a:lnSpc>
              <a:spcBef>
                <a:spcPts val="400"/>
              </a:spcBef>
              <a:spcAft>
                <a:spcPts val="0"/>
              </a:spcAft>
              <a:buNone/>
            </a:pPr>
            <a:r>
              <a:rPr lang="en-US" sz="1200"/>
              <a:t>High School scholarships at each school</a:t>
            </a:r>
            <a:endParaRPr sz="1200"/>
          </a:p>
          <a:p>
            <a:pPr marL="0" lvl="0" indent="0" algn="l" rtl="0">
              <a:spcBef>
                <a:spcPts val="0"/>
              </a:spcBef>
              <a:spcAft>
                <a:spcPts val="0"/>
              </a:spcAft>
              <a:buNone/>
            </a:pPr>
            <a:endParaRPr/>
          </a:p>
        </p:txBody>
      </p:sp>
      <p:sp>
        <p:nvSpPr>
          <p:cNvPr id="155" name="Google Shape;155;g2462cdbddf_0_78: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7:notes"/>
          <p:cNvSpPr txBox="1">
            <a:spLocks noGrp="1"/>
          </p:cNvSpPr>
          <p:nvPr>
            <p:ph type="body" idx="1"/>
          </p:nvPr>
        </p:nvSpPr>
        <p:spPr>
          <a:xfrm>
            <a:off x="709612" y="4457700"/>
            <a:ext cx="5680075" cy="42227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Both</a:t>
            </a:r>
            <a:endParaRPr/>
          </a:p>
        </p:txBody>
      </p:sp>
      <p:sp>
        <p:nvSpPr>
          <p:cNvPr id="45" name="Google Shape;45;p7: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462cdbddf_0_83: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2462cdbddf_0_83: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462cdbddf_0_110: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Hayley</a:t>
            </a:r>
            <a:endParaRPr sz="1200"/>
          </a:p>
          <a:p>
            <a:pPr marL="0" lvl="0" indent="0" algn="l" rtl="0">
              <a:lnSpc>
                <a:spcPct val="115000"/>
              </a:lnSpc>
              <a:spcBef>
                <a:spcPts val="400"/>
              </a:spcBef>
              <a:spcAft>
                <a:spcPts val="0"/>
              </a:spcAft>
              <a:buNone/>
            </a:pPr>
            <a:r>
              <a:rPr lang="en-US" sz="1200"/>
              <a:t>Oct 1</a:t>
            </a:r>
            <a:r>
              <a:rPr lang="en-US" sz="2000" baseline="30000"/>
              <a:t>st</a:t>
            </a:r>
            <a:r>
              <a:rPr lang="en-US" sz="1200"/>
              <a:t> application available</a:t>
            </a:r>
            <a:endParaRPr sz="1200"/>
          </a:p>
          <a:p>
            <a:pPr marL="0" lvl="0" indent="0" algn="l" rtl="0">
              <a:lnSpc>
                <a:spcPct val="115000"/>
              </a:lnSpc>
              <a:spcBef>
                <a:spcPts val="400"/>
              </a:spcBef>
              <a:spcAft>
                <a:spcPts val="0"/>
              </a:spcAft>
              <a:buNone/>
            </a:pPr>
            <a:r>
              <a:rPr lang="en-US" sz="1200"/>
              <a:t>Apply using tax information from the prior-prior year. This year is 2017. Get things in order at home to file right away</a:t>
            </a:r>
            <a:endParaRPr sz="1200"/>
          </a:p>
          <a:p>
            <a:pPr marL="0" lvl="0" indent="0" algn="l" rtl="0">
              <a:lnSpc>
                <a:spcPct val="115000"/>
              </a:lnSpc>
              <a:spcBef>
                <a:spcPts val="400"/>
              </a:spcBef>
              <a:spcAft>
                <a:spcPts val="0"/>
              </a:spcAft>
              <a:buNone/>
            </a:pPr>
            <a:r>
              <a:rPr lang="en-US" sz="1200"/>
              <a:t>Much simpler than before: Though requires a list of information: current bank statements, social security numbers, birthdates, marriage dates, etc.</a:t>
            </a:r>
            <a:endParaRPr sz="1200"/>
          </a:p>
          <a:p>
            <a:pPr marL="0" lvl="0" indent="0" algn="l" rtl="0">
              <a:spcBef>
                <a:spcPts val="0"/>
              </a:spcBef>
              <a:spcAft>
                <a:spcPts val="0"/>
              </a:spcAft>
              <a:buNone/>
            </a:pPr>
            <a:endParaRPr/>
          </a:p>
        </p:txBody>
      </p:sp>
      <p:sp>
        <p:nvSpPr>
          <p:cNvPr id="168" name="Google Shape;168;g2462cdbddf_0_110: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462cdbddf_0_120: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Hayley</a:t>
            </a:r>
            <a:endParaRPr sz="1200"/>
          </a:p>
          <a:p>
            <a:pPr marL="0" lvl="0" indent="0" algn="l" rtl="0">
              <a:lnSpc>
                <a:spcPct val="115000"/>
              </a:lnSpc>
              <a:spcBef>
                <a:spcPts val="400"/>
              </a:spcBef>
              <a:spcAft>
                <a:spcPts val="0"/>
              </a:spcAft>
              <a:buNone/>
            </a:pPr>
            <a:r>
              <a:rPr lang="en-US" sz="1200"/>
              <a:t>Additional resource on top of the counselor, this is our #1 priority</a:t>
            </a:r>
            <a:endParaRPr sz="1200"/>
          </a:p>
          <a:p>
            <a:pPr marL="0" lvl="0" indent="0" algn="l" rtl="0">
              <a:lnSpc>
                <a:spcPct val="115000"/>
              </a:lnSpc>
              <a:spcBef>
                <a:spcPts val="400"/>
              </a:spcBef>
              <a:spcAft>
                <a:spcPts val="0"/>
              </a:spcAft>
              <a:buNone/>
            </a:pPr>
            <a:endParaRPr sz="1200"/>
          </a:p>
          <a:p>
            <a:pPr marL="0" lvl="0" indent="0" algn="l" rtl="0">
              <a:spcBef>
                <a:spcPts val="0"/>
              </a:spcBef>
              <a:spcAft>
                <a:spcPts val="0"/>
              </a:spcAft>
              <a:buNone/>
            </a:pPr>
            <a:endParaRPr/>
          </a:p>
        </p:txBody>
      </p:sp>
      <p:sp>
        <p:nvSpPr>
          <p:cNvPr id="174" name="Google Shape;174;g2462cdbddf_0_120: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462cdbddf_0_130: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2462cdbddf_0_130: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462cdbddf_0_135: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2462cdbddf_0_135: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0:notes"/>
          <p:cNvSpPr txBox="1">
            <a:spLocks noGrp="1"/>
          </p:cNvSpPr>
          <p:nvPr>
            <p:ph type="body" idx="1"/>
          </p:nvPr>
        </p:nvSpPr>
        <p:spPr>
          <a:xfrm>
            <a:off x="709612" y="4457700"/>
            <a:ext cx="5680075" cy="422275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Hayley</a:t>
            </a:r>
            <a:endParaRPr sz="1200"/>
          </a:p>
          <a:p>
            <a:pPr marL="0" lvl="0" indent="0" algn="l" rtl="0">
              <a:spcBef>
                <a:spcPts val="0"/>
              </a:spcBef>
              <a:spcAft>
                <a:spcPts val="0"/>
              </a:spcAft>
              <a:buNone/>
            </a:pPr>
            <a:endParaRPr/>
          </a:p>
        </p:txBody>
      </p:sp>
      <p:sp>
        <p:nvSpPr>
          <p:cNvPr id="54" name="Google Shape;54;p10: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462cdbddf_0_125: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Hayley</a:t>
            </a:r>
            <a:endParaRPr/>
          </a:p>
        </p:txBody>
      </p:sp>
      <p:sp>
        <p:nvSpPr>
          <p:cNvPr id="60" name="Google Shape;60;g2462cdbddf_0_125: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462cdbddf_0_9: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Matt-If you do the grunt work your junior year, it can make your senior year a breeze</a:t>
            </a:r>
            <a:endParaRPr sz="1200"/>
          </a:p>
          <a:p>
            <a:pPr marL="0" lvl="0" indent="0" algn="l" rtl="0">
              <a:spcBef>
                <a:spcPts val="0"/>
              </a:spcBef>
              <a:spcAft>
                <a:spcPts val="0"/>
              </a:spcAft>
              <a:buNone/>
            </a:pPr>
            <a:r>
              <a:rPr lang="en-US"/>
              <a:t>KEEP THIS SIMPLE TO AVOID REPEATING</a:t>
            </a:r>
            <a:endParaRPr/>
          </a:p>
        </p:txBody>
      </p:sp>
      <p:sp>
        <p:nvSpPr>
          <p:cNvPr id="66" name="Google Shape;66;g2462cdbddf_0_9: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462cdbddf_0_14: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t>Matt-most students take At least twice. Four areas-Math, Science, Reading, English</a:t>
            </a:r>
            <a:endParaRPr sz="1200"/>
          </a:p>
          <a:p>
            <a:pPr marL="0" lvl="0" indent="0" algn="l" rtl="0">
              <a:lnSpc>
                <a:spcPct val="115000"/>
              </a:lnSpc>
              <a:spcBef>
                <a:spcPts val="0"/>
              </a:spcBef>
              <a:spcAft>
                <a:spcPts val="0"/>
              </a:spcAft>
              <a:buNone/>
            </a:pPr>
            <a:r>
              <a:rPr lang="en-US" sz="1200"/>
              <a:t>Look at the score of your interested schools</a:t>
            </a:r>
            <a:endParaRPr sz="1200"/>
          </a:p>
          <a:p>
            <a:pPr marL="0" lvl="0" indent="0" algn="l" rtl="0">
              <a:lnSpc>
                <a:spcPct val="115000"/>
              </a:lnSpc>
              <a:spcBef>
                <a:spcPts val="0"/>
              </a:spcBef>
              <a:spcAft>
                <a:spcPts val="0"/>
              </a:spcAft>
              <a:buNone/>
            </a:pPr>
            <a:r>
              <a:rPr lang="en-US" sz="1200"/>
              <a:t>Prep materials and resources</a:t>
            </a:r>
            <a:endParaRPr sz="1200"/>
          </a:p>
          <a:p>
            <a:pPr marL="0" lvl="0" indent="0" algn="l" rtl="0">
              <a:lnSpc>
                <a:spcPct val="115000"/>
              </a:lnSpc>
              <a:spcBef>
                <a:spcPts val="0"/>
              </a:spcBef>
              <a:spcAft>
                <a:spcPts val="0"/>
              </a:spcAft>
              <a:buNone/>
            </a:pPr>
            <a:r>
              <a:rPr lang="en-US" sz="1200"/>
              <a:t>Fee waivers available</a:t>
            </a:r>
            <a:endParaRPr sz="1200"/>
          </a:p>
          <a:p>
            <a:pPr marL="0" lvl="0" indent="0" algn="l" rtl="0">
              <a:lnSpc>
                <a:spcPct val="115000"/>
              </a:lnSpc>
              <a:spcBef>
                <a:spcPts val="0"/>
              </a:spcBef>
              <a:spcAft>
                <a:spcPts val="0"/>
              </a:spcAft>
              <a:buNone/>
            </a:pPr>
            <a:r>
              <a:rPr lang="en-US" sz="1200"/>
              <a:t>accuplacer</a:t>
            </a:r>
            <a:endParaRPr sz="1200"/>
          </a:p>
          <a:p>
            <a:pPr marL="0" lvl="0" indent="0" algn="l" rtl="0">
              <a:lnSpc>
                <a:spcPct val="115000"/>
              </a:lnSpc>
              <a:spcBef>
                <a:spcPts val="0"/>
              </a:spcBef>
              <a:spcAft>
                <a:spcPts val="0"/>
              </a:spcAft>
              <a:buNone/>
            </a:pPr>
            <a:r>
              <a:rPr lang="en-US" sz="1200"/>
              <a:t>Placement exams</a:t>
            </a:r>
            <a:endParaRPr sz="1200"/>
          </a:p>
          <a:p>
            <a:pPr marL="0" lvl="0" indent="0" algn="l" rtl="0">
              <a:lnSpc>
                <a:spcPct val="115000"/>
              </a:lnSpc>
              <a:spcBef>
                <a:spcPts val="0"/>
              </a:spcBef>
              <a:spcAft>
                <a:spcPts val="0"/>
              </a:spcAft>
              <a:buNone/>
            </a:pPr>
            <a:r>
              <a:rPr lang="en-US" sz="1200"/>
              <a:t>If you take the ACT and score certain benchmarks you don’t need to take the accuplacer (info from Dave Fish </a:t>
            </a:r>
            <a:r>
              <a:rPr lang="en-US" sz="1100">
                <a:solidFill>
                  <a:srgbClr val="1F497D"/>
                </a:solidFill>
                <a:highlight>
                  <a:srgbClr val="FFFFFF"/>
                </a:highlight>
                <a:latin typeface="Calibri"/>
                <a:ea typeface="Calibri"/>
                <a:cs typeface="Calibri"/>
                <a:sym typeface="Calibri"/>
              </a:rPr>
              <a:t>If a student scores at least a 22 Reading, 22 Math and 19 English on the ACT – they don’t need to take the Accuplacer and are accepted to any program.  If they have a 3.00 GPA or higher and have taken Algebra II and passed with a “B” grade or better both semesters, then they also do not have to take the Accuplacer and are total accepts.)</a:t>
            </a:r>
            <a:endParaRPr sz="1200"/>
          </a:p>
          <a:p>
            <a:pPr marL="0" lvl="0" indent="0" algn="l" rtl="0">
              <a:lnSpc>
                <a:spcPct val="115000"/>
              </a:lnSpc>
              <a:spcBef>
                <a:spcPts val="0"/>
              </a:spcBef>
              <a:spcAft>
                <a:spcPts val="0"/>
              </a:spcAft>
              <a:buNone/>
            </a:pPr>
            <a:r>
              <a:rPr lang="en-US" sz="1200"/>
              <a:t>Some schools may require writing portion---look into this before you sign up and pay for this portion</a:t>
            </a:r>
            <a:endParaRPr sz="1200"/>
          </a:p>
          <a:p>
            <a:pPr marL="0" lvl="0" indent="0" algn="l" rtl="0">
              <a:spcBef>
                <a:spcPts val="0"/>
              </a:spcBef>
              <a:spcAft>
                <a:spcPts val="0"/>
              </a:spcAft>
              <a:buNone/>
            </a:pPr>
            <a:endParaRPr/>
          </a:p>
        </p:txBody>
      </p:sp>
      <p:sp>
        <p:nvSpPr>
          <p:cNvPr id="72" name="Google Shape;72;g2462cdbddf_0_14: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462cdbddf_0_19: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g2462cdbddf_0_19: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465999f26_0_5: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t>Matt-PSAT generally taken in 11</a:t>
            </a:r>
            <a:r>
              <a:rPr lang="en-US" sz="2000" baseline="30000"/>
              <a:t>th</a:t>
            </a:r>
            <a:r>
              <a:rPr lang="en-US" sz="1200"/>
              <a:t> grade and is the path for qualify for the National Merit Scholarships</a:t>
            </a:r>
            <a:endParaRPr sz="1200"/>
          </a:p>
          <a:p>
            <a:pPr marL="0" lvl="0" indent="0" algn="l" rtl="0">
              <a:lnSpc>
                <a:spcPct val="115000"/>
              </a:lnSpc>
              <a:spcBef>
                <a:spcPts val="0"/>
              </a:spcBef>
              <a:spcAft>
                <a:spcPts val="0"/>
              </a:spcAft>
              <a:buNone/>
            </a:pPr>
            <a:r>
              <a:rPr lang="en-US" sz="1200"/>
              <a:t>Accuplacer </a:t>
            </a:r>
            <a:endParaRPr sz="1200"/>
          </a:p>
          <a:p>
            <a:pPr marL="0" lvl="0" indent="0" algn="l" rtl="0">
              <a:lnSpc>
                <a:spcPct val="115000"/>
              </a:lnSpc>
              <a:spcBef>
                <a:spcPts val="700"/>
              </a:spcBef>
              <a:spcAft>
                <a:spcPts val="0"/>
              </a:spcAft>
              <a:buNone/>
            </a:pPr>
            <a:endParaRPr sz="3350">
              <a:solidFill>
                <a:schemeClr val="dk1"/>
              </a:solidFill>
            </a:endParaRPr>
          </a:p>
        </p:txBody>
      </p:sp>
      <p:sp>
        <p:nvSpPr>
          <p:cNvPr id="85" name="Google Shape;85;g2465999f26_0_5: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462cdbddf_0_24:notes"/>
          <p:cNvSpPr txBox="1">
            <a:spLocks noGrp="1"/>
          </p:cNvSpPr>
          <p:nvPr>
            <p:ph type="body" idx="1"/>
          </p:nvPr>
        </p:nvSpPr>
        <p:spPr>
          <a:xfrm>
            <a:off x="709612" y="4457700"/>
            <a:ext cx="5680200" cy="4222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a:t>Hayley</a:t>
            </a:r>
            <a:endParaRPr sz="1200"/>
          </a:p>
          <a:p>
            <a:pPr marL="0" lvl="0" indent="0" algn="l" rtl="0">
              <a:lnSpc>
                <a:spcPct val="115000"/>
              </a:lnSpc>
              <a:spcBef>
                <a:spcPts val="400"/>
              </a:spcBef>
              <a:spcAft>
                <a:spcPts val="0"/>
              </a:spcAft>
              <a:buNone/>
            </a:pPr>
            <a:r>
              <a:rPr lang="en-US" sz="1200"/>
              <a:t>“Fit” when choosing a college. A combination of academic programs offered, extracurricular and small town and big town.</a:t>
            </a:r>
            <a:endParaRPr sz="1200"/>
          </a:p>
          <a:p>
            <a:pPr marL="0" lvl="0" indent="0" algn="l" rtl="0">
              <a:lnSpc>
                <a:spcPct val="115000"/>
              </a:lnSpc>
              <a:spcBef>
                <a:spcPts val="400"/>
              </a:spcBef>
              <a:spcAft>
                <a:spcPts val="0"/>
              </a:spcAft>
              <a:buNone/>
            </a:pPr>
            <a:r>
              <a:rPr lang="en-US" sz="1200"/>
              <a:t>Coordinating your own visits</a:t>
            </a:r>
            <a:endParaRPr sz="1200"/>
          </a:p>
          <a:p>
            <a:pPr marL="0" lvl="0" indent="0" algn="l" rtl="0">
              <a:lnSpc>
                <a:spcPct val="115000"/>
              </a:lnSpc>
              <a:spcBef>
                <a:spcPts val="400"/>
              </a:spcBef>
              <a:spcAft>
                <a:spcPts val="0"/>
              </a:spcAft>
              <a:buNone/>
            </a:pPr>
            <a:r>
              <a:rPr lang="en-US" sz="1200"/>
              <a:t>So many option, come talk to us! Public/private/location</a:t>
            </a:r>
            <a:endParaRPr sz="1200"/>
          </a:p>
          <a:p>
            <a:pPr marL="0" lvl="0" indent="0" algn="l" rtl="0">
              <a:lnSpc>
                <a:spcPct val="115000"/>
              </a:lnSpc>
              <a:spcBef>
                <a:spcPts val="400"/>
              </a:spcBef>
              <a:spcAft>
                <a:spcPts val="0"/>
              </a:spcAft>
              <a:buNone/>
            </a:pPr>
            <a:r>
              <a:rPr lang="en-US" sz="1200"/>
              <a:t>Reference “Big Future” website offered through college board</a:t>
            </a:r>
            <a:endParaRPr sz="1200"/>
          </a:p>
          <a:p>
            <a:pPr marL="0" lvl="0" indent="0" algn="l" rtl="0">
              <a:spcBef>
                <a:spcPts val="0"/>
              </a:spcBef>
              <a:spcAft>
                <a:spcPts val="0"/>
              </a:spcAft>
              <a:buNone/>
            </a:pPr>
            <a:endParaRPr/>
          </a:p>
        </p:txBody>
      </p:sp>
      <p:sp>
        <p:nvSpPr>
          <p:cNvPr id="91" name="Google Shape;91;g2462cdbddf_0_24:notes"/>
          <p:cNvSpPr>
            <a:spLocks noGrp="1" noRot="1" noChangeAspect="1"/>
          </p:cNvSpPr>
          <p:nvPr>
            <p:ph type="sldImg" idx="2"/>
          </p:nvPr>
        </p:nvSpPr>
        <p:spPr>
          <a:xfrm>
            <a:off x="1204913" y="704850"/>
            <a:ext cx="4689475" cy="35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s">
  <p:cSld name="Title Slides">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457200" y="76200"/>
            <a:ext cx="8229600" cy="914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5pPr>
            <a:lvl6pPr marL="457200" marR="0" lvl="5"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6pPr>
            <a:lvl7pPr marL="914400" marR="0" lvl="6"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7pPr>
            <a:lvl8pPr marL="1371600" marR="0" lvl="7"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8pPr>
            <a:lvl9pPr marL="1828800" marR="0" lvl="8"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9pPr>
          </a:lstStyle>
          <a:p>
            <a:endParaRPr/>
          </a:p>
        </p:txBody>
      </p:sp>
      <p:sp>
        <p:nvSpPr>
          <p:cNvPr id="16" name="Google Shape;16;p2"/>
          <p:cNvSpPr txBox="1">
            <a:spLocks noGrp="1"/>
          </p:cNvSpPr>
          <p:nvPr>
            <p:ph type="body" idx="1"/>
          </p:nvPr>
        </p:nvSpPr>
        <p:spPr>
          <a:xfrm>
            <a:off x="1447800" y="1752600"/>
            <a:ext cx="6477000" cy="4267200"/>
          </a:xfrm>
          <a:prstGeom prst="rect">
            <a:avLst/>
          </a:prstGeom>
          <a:noFill/>
          <a:ln>
            <a:noFill/>
          </a:ln>
        </p:spPr>
        <p:txBody>
          <a:bodyPr spcFirstLastPara="1" wrap="square" lIns="91425" tIns="91425" rIns="91425" bIns="91425" anchor="t" anchorCtr="0"/>
          <a:lstStyle>
            <a:lvl1pPr marL="457200" marR="0" lvl="0" indent="-228600" algn="ctr" rtl="0">
              <a:spcBef>
                <a:spcPts val="640"/>
              </a:spcBef>
              <a:spcAft>
                <a:spcPts val="0"/>
              </a:spcAft>
              <a:buSzPts val="1400"/>
              <a:buNone/>
              <a:defRPr sz="3200" b="0" i="0" u="none" strike="noStrike" cap="none">
                <a:solidFill>
                  <a:srgbClr val="6D6D6D"/>
                </a:solidFill>
                <a:latin typeface="Arial"/>
                <a:ea typeface="Arial"/>
                <a:cs typeface="Arial"/>
                <a:sym typeface="Arial"/>
              </a:defRPr>
            </a:lvl1pPr>
            <a:lvl2pPr marL="914400" marR="0" lvl="1" indent="-228600" algn="ctr" rtl="0">
              <a:spcBef>
                <a:spcPts val="560"/>
              </a:spcBef>
              <a:spcAft>
                <a:spcPts val="0"/>
              </a:spcAft>
              <a:buSzPts val="1400"/>
              <a:buNone/>
              <a:defRPr sz="2800" b="0" i="0" u="none" strike="noStrike" cap="none">
                <a:solidFill>
                  <a:srgbClr val="6D6D6D"/>
                </a:solidFill>
                <a:latin typeface="Arial"/>
                <a:ea typeface="Arial"/>
                <a:cs typeface="Arial"/>
                <a:sym typeface="Arial"/>
              </a:defRPr>
            </a:lvl2pPr>
            <a:lvl3pPr marL="1371600" marR="0" lvl="2" indent="-228600" algn="ctr" rtl="0">
              <a:spcBef>
                <a:spcPts val="480"/>
              </a:spcBef>
              <a:spcAft>
                <a:spcPts val="0"/>
              </a:spcAft>
              <a:buSzPts val="1400"/>
              <a:buNone/>
              <a:defRPr sz="2400" b="0" i="0" u="none" strike="noStrike" cap="none">
                <a:solidFill>
                  <a:srgbClr val="6D6D6D"/>
                </a:solidFill>
                <a:latin typeface="Arial"/>
                <a:ea typeface="Arial"/>
                <a:cs typeface="Arial"/>
                <a:sym typeface="Arial"/>
              </a:defRPr>
            </a:lvl3pPr>
            <a:lvl4pPr marL="1828800" marR="0" lvl="3" indent="-228600" algn="ctr" rtl="0">
              <a:spcBef>
                <a:spcPts val="400"/>
              </a:spcBef>
              <a:spcAft>
                <a:spcPts val="0"/>
              </a:spcAft>
              <a:buSzPts val="1400"/>
              <a:buNone/>
              <a:defRPr sz="2000" b="0" i="0" u="none" strike="noStrike" cap="none">
                <a:solidFill>
                  <a:srgbClr val="6D6D6D"/>
                </a:solidFill>
                <a:latin typeface="Arial"/>
                <a:ea typeface="Arial"/>
                <a:cs typeface="Arial"/>
                <a:sym typeface="Arial"/>
              </a:defRPr>
            </a:lvl4pPr>
            <a:lvl5pPr marL="2286000" marR="0" lvl="4" indent="-228600" algn="ctr" rtl="0">
              <a:spcBef>
                <a:spcPts val="400"/>
              </a:spcBef>
              <a:spcAft>
                <a:spcPts val="0"/>
              </a:spcAft>
              <a:buSzPts val="1400"/>
              <a:buNone/>
              <a:defRPr sz="2000" b="0" i="0" u="none" strike="noStrike" cap="none">
                <a:solidFill>
                  <a:srgbClr val="6D6D6D"/>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381000" y="6248400"/>
            <a:ext cx="1219200" cy="4572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None/>
              <a:defRPr sz="2000" b="0" i="0" u="none">
                <a:solidFill>
                  <a:schemeClr val="dk2"/>
                </a:solidFill>
                <a:latin typeface="Arial"/>
                <a:ea typeface="Arial"/>
                <a:cs typeface="Arial"/>
                <a:sym typeface="Arial"/>
              </a:defRPr>
            </a:lvl1pPr>
            <a:lvl2pPr marL="0" marR="0" lvl="1" indent="0" algn="ctr" rtl="0">
              <a:lnSpc>
                <a:spcPct val="100000"/>
              </a:lnSpc>
              <a:spcBef>
                <a:spcPts val="0"/>
              </a:spcBef>
              <a:spcAft>
                <a:spcPts val="0"/>
              </a:spcAft>
              <a:buNone/>
              <a:defRPr sz="2000" b="0" i="0" u="none">
                <a:solidFill>
                  <a:schemeClr val="dk2"/>
                </a:solidFill>
                <a:latin typeface="Arial"/>
                <a:ea typeface="Arial"/>
                <a:cs typeface="Arial"/>
                <a:sym typeface="Arial"/>
              </a:defRPr>
            </a:lvl2pPr>
            <a:lvl3pPr marL="0" marR="0" lvl="2" indent="0" algn="ctr" rtl="0">
              <a:lnSpc>
                <a:spcPct val="100000"/>
              </a:lnSpc>
              <a:spcBef>
                <a:spcPts val="0"/>
              </a:spcBef>
              <a:spcAft>
                <a:spcPts val="0"/>
              </a:spcAft>
              <a:buNone/>
              <a:defRPr sz="2000" b="0" i="0" u="none">
                <a:solidFill>
                  <a:schemeClr val="dk2"/>
                </a:solidFill>
                <a:latin typeface="Arial"/>
                <a:ea typeface="Arial"/>
                <a:cs typeface="Arial"/>
                <a:sym typeface="Arial"/>
              </a:defRPr>
            </a:lvl3pPr>
            <a:lvl4pPr marL="0" marR="0" lvl="3" indent="0" algn="ctr" rtl="0">
              <a:lnSpc>
                <a:spcPct val="100000"/>
              </a:lnSpc>
              <a:spcBef>
                <a:spcPts val="0"/>
              </a:spcBef>
              <a:spcAft>
                <a:spcPts val="0"/>
              </a:spcAft>
              <a:buNone/>
              <a:defRPr sz="2000" b="0" i="0" u="none">
                <a:solidFill>
                  <a:schemeClr val="dk2"/>
                </a:solidFill>
                <a:latin typeface="Arial"/>
                <a:ea typeface="Arial"/>
                <a:cs typeface="Arial"/>
                <a:sym typeface="Arial"/>
              </a:defRPr>
            </a:lvl4pPr>
            <a:lvl5pPr marL="0" marR="0" lvl="4" indent="0" algn="ctr" rtl="0">
              <a:lnSpc>
                <a:spcPct val="100000"/>
              </a:lnSpc>
              <a:spcBef>
                <a:spcPts val="0"/>
              </a:spcBef>
              <a:spcAft>
                <a:spcPts val="0"/>
              </a:spcAft>
              <a:buNone/>
              <a:defRPr sz="2000" b="0" i="0" u="none">
                <a:solidFill>
                  <a:schemeClr val="dk2"/>
                </a:solidFill>
                <a:latin typeface="Arial"/>
                <a:ea typeface="Arial"/>
                <a:cs typeface="Arial"/>
                <a:sym typeface="Arial"/>
              </a:defRPr>
            </a:lvl5pPr>
            <a:lvl6pPr marL="0" marR="0" lvl="5" indent="0" algn="ctr" rtl="0">
              <a:lnSpc>
                <a:spcPct val="100000"/>
              </a:lnSpc>
              <a:spcBef>
                <a:spcPts val="0"/>
              </a:spcBef>
              <a:spcAft>
                <a:spcPts val="0"/>
              </a:spcAft>
              <a:buNone/>
              <a:defRPr sz="2000" b="0" i="0" u="none">
                <a:solidFill>
                  <a:schemeClr val="dk2"/>
                </a:solidFill>
                <a:latin typeface="Arial"/>
                <a:ea typeface="Arial"/>
                <a:cs typeface="Arial"/>
                <a:sym typeface="Arial"/>
              </a:defRPr>
            </a:lvl6pPr>
            <a:lvl7pPr marL="0" marR="0" lvl="6" indent="0" algn="ctr" rtl="0">
              <a:lnSpc>
                <a:spcPct val="100000"/>
              </a:lnSpc>
              <a:spcBef>
                <a:spcPts val="0"/>
              </a:spcBef>
              <a:spcAft>
                <a:spcPts val="0"/>
              </a:spcAft>
              <a:buNone/>
              <a:defRPr sz="2000" b="0" i="0" u="none">
                <a:solidFill>
                  <a:schemeClr val="dk2"/>
                </a:solidFill>
                <a:latin typeface="Arial"/>
                <a:ea typeface="Arial"/>
                <a:cs typeface="Arial"/>
                <a:sym typeface="Arial"/>
              </a:defRPr>
            </a:lvl7pPr>
            <a:lvl8pPr marL="0" marR="0" lvl="7" indent="0" algn="ctr" rtl="0">
              <a:lnSpc>
                <a:spcPct val="100000"/>
              </a:lnSpc>
              <a:spcBef>
                <a:spcPts val="0"/>
              </a:spcBef>
              <a:spcAft>
                <a:spcPts val="0"/>
              </a:spcAft>
              <a:buNone/>
              <a:defRPr sz="2000" b="0" i="0" u="none">
                <a:solidFill>
                  <a:schemeClr val="dk2"/>
                </a:solidFill>
                <a:latin typeface="Arial"/>
                <a:ea typeface="Arial"/>
                <a:cs typeface="Arial"/>
                <a:sym typeface="Arial"/>
              </a:defRPr>
            </a:lvl8pPr>
            <a:lvl9pPr marL="0" marR="0" lvl="8" indent="0" algn="ctr" rtl="0">
              <a:lnSpc>
                <a:spcPct val="100000"/>
              </a:lnSpc>
              <a:spcBef>
                <a:spcPts val="0"/>
              </a:spcBef>
              <a:spcAft>
                <a:spcPts val="0"/>
              </a:spcAft>
              <a:buNone/>
              <a:defRPr sz="2000" b="0" i="0" u="none">
                <a:solidFill>
                  <a:schemeClr val="dk2"/>
                </a:solidFill>
                <a:latin typeface="Arial"/>
                <a:ea typeface="Arial"/>
                <a:cs typeface="Arial"/>
                <a:sym typeface="Arial"/>
              </a:defRPr>
            </a:lvl9pPr>
          </a:lstStyle>
          <a:p>
            <a:pPr marL="0" lvl="0" indent="0" algn="ctr"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line Headline">
  <p:cSld name="1-line Headline">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228600"/>
            <a:ext cx="8229600" cy="914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5pPr>
            <a:lvl6pPr marL="457200" marR="0" lvl="5"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6pPr>
            <a:lvl7pPr marL="914400" marR="0" lvl="6"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7pPr>
            <a:lvl8pPr marL="1371600" marR="0" lvl="7"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8pPr>
            <a:lvl9pPr marL="1828800" marR="0" lvl="8"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9pPr>
          </a:lstStyle>
          <a:p>
            <a:endParaRPr/>
          </a:p>
        </p:txBody>
      </p:sp>
      <p:sp>
        <p:nvSpPr>
          <p:cNvPr id="25" name="Google Shape;25;p4"/>
          <p:cNvSpPr txBox="1">
            <a:spLocks noGrp="1"/>
          </p:cNvSpPr>
          <p:nvPr>
            <p:ph type="body" idx="1"/>
          </p:nvPr>
        </p:nvSpPr>
        <p:spPr>
          <a:xfrm>
            <a:off x="457200" y="1600200"/>
            <a:ext cx="8229600" cy="4267200"/>
          </a:xfrm>
          <a:prstGeom prst="rect">
            <a:avLst/>
          </a:prstGeom>
          <a:noFill/>
          <a:ln>
            <a:noFill/>
          </a:ln>
        </p:spPr>
        <p:txBody>
          <a:bodyPr spcFirstLastPara="1" wrap="square" lIns="91425" tIns="91425" rIns="91425" bIns="91425" anchor="t" anchorCtr="0"/>
          <a:lstStyle>
            <a:lvl1pPr marL="457200" marR="0" lvl="0" indent="-462280" algn="l" rtl="0">
              <a:spcBef>
                <a:spcPts val="640"/>
              </a:spcBef>
              <a:spcAft>
                <a:spcPts val="0"/>
              </a:spcAft>
              <a:buClr>
                <a:schemeClr val="dk1"/>
              </a:buClr>
              <a:buSzPts val="3680"/>
              <a:buFont typeface="Noto Sans Symbols"/>
              <a:buChar char="▪"/>
              <a:defRPr sz="3200" b="0" i="0" u="none" strike="noStrike" cap="none">
                <a:solidFill>
                  <a:srgbClr val="6D6D6D"/>
                </a:solidFill>
                <a:latin typeface="Arial"/>
                <a:ea typeface="Arial"/>
                <a:cs typeface="Arial"/>
                <a:sym typeface="Arial"/>
              </a:defRPr>
            </a:lvl1pPr>
            <a:lvl2pPr marL="914400" marR="0" lvl="1" indent="-433069" algn="l" rtl="0">
              <a:spcBef>
                <a:spcPts val="560"/>
              </a:spcBef>
              <a:spcAft>
                <a:spcPts val="0"/>
              </a:spcAft>
              <a:buClr>
                <a:schemeClr val="accent2"/>
              </a:buClr>
              <a:buSzPts val="3220"/>
              <a:buFont typeface="Noto Sans Symbols"/>
              <a:buChar char="▪"/>
              <a:defRPr sz="2800" b="0" i="0" u="none" strike="noStrike" cap="none">
                <a:solidFill>
                  <a:srgbClr val="6D6D6D"/>
                </a:solidFill>
                <a:latin typeface="Arial"/>
                <a:ea typeface="Arial"/>
                <a:cs typeface="Arial"/>
                <a:sym typeface="Arial"/>
              </a:defRPr>
            </a:lvl2pPr>
            <a:lvl3pPr marL="1371600" marR="0" lvl="2" indent="-403860" algn="l" rtl="0">
              <a:spcBef>
                <a:spcPts val="480"/>
              </a:spcBef>
              <a:spcAft>
                <a:spcPts val="0"/>
              </a:spcAft>
              <a:buClr>
                <a:schemeClr val="dk1"/>
              </a:buClr>
              <a:buSzPts val="2760"/>
              <a:buFont typeface="Noto Sans Symbols"/>
              <a:buChar char="▪"/>
              <a:defRPr sz="2400" b="0" i="0" u="none" strike="noStrike" cap="none">
                <a:solidFill>
                  <a:srgbClr val="6D6D6D"/>
                </a:solidFill>
                <a:latin typeface="Arial"/>
                <a:ea typeface="Arial"/>
                <a:cs typeface="Arial"/>
                <a:sym typeface="Arial"/>
              </a:defRPr>
            </a:lvl3pPr>
            <a:lvl4pPr marL="1828800" marR="0" lvl="3" indent="-374650" algn="l" rtl="0">
              <a:spcBef>
                <a:spcPts val="400"/>
              </a:spcBef>
              <a:spcAft>
                <a:spcPts val="0"/>
              </a:spcAft>
              <a:buClr>
                <a:schemeClr val="accent2"/>
              </a:buClr>
              <a:buSzPts val="2300"/>
              <a:buFont typeface="Noto Sans Symbols"/>
              <a:buChar char="▪"/>
              <a:defRPr sz="2000" b="0" i="0" u="none" strike="noStrike" cap="none">
                <a:solidFill>
                  <a:srgbClr val="6D6D6D"/>
                </a:solidFill>
                <a:latin typeface="Arial"/>
                <a:ea typeface="Arial"/>
                <a:cs typeface="Arial"/>
                <a:sym typeface="Arial"/>
              </a:defRPr>
            </a:lvl4pPr>
            <a:lvl5pPr marL="2286000" marR="0" lvl="4" indent="-374650" algn="l" rtl="0">
              <a:spcBef>
                <a:spcPts val="400"/>
              </a:spcBef>
              <a:spcAft>
                <a:spcPts val="0"/>
              </a:spcAft>
              <a:buClr>
                <a:schemeClr val="dk1"/>
              </a:buClr>
              <a:buSzPts val="2300"/>
              <a:buFont typeface="Noto Sans Symbols"/>
              <a:buChar char="▪"/>
              <a:defRPr sz="2000" b="0" i="0" u="none" strike="noStrike" cap="none">
                <a:solidFill>
                  <a:srgbClr val="6D6D6D"/>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6" name="Google Shape;26;p4"/>
          <p:cNvSpPr txBox="1">
            <a:spLocks noGrp="1"/>
          </p:cNvSpPr>
          <p:nvPr>
            <p:ph type="sldNum" idx="12"/>
          </p:nvPr>
        </p:nvSpPr>
        <p:spPr>
          <a:xfrm>
            <a:off x="381000" y="6248400"/>
            <a:ext cx="1219200" cy="457200"/>
          </a:xfrm>
          <a:prstGeom prst="rect">
            <a:avLst/>
          </a:prstGeom>
          <a:noFill/>
          <a:ln>
            <a:noFill/>
          </a:ln>
        </p:spPr>
        <p:txBody>
          <a:bodyPr spcFirstLastPara="1" wrap="square" lIns="91425" tIns="45700" rIns="91425" bIns="45700" anchor="b" anchorCtr="0">
            <a:noAutofit/>
          </a:bodyPr>
          <a:lstStyle>
            <a:lvl1pPr marL="0" marR="0" lvl="0"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1pPr>
            <a:lvl2pPr marL="0" marR="0" lvl="1"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2pPr>
            <a:lvl3pPr marL="0" marR="0" lvl="2"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3pPr>
            <a:lvl4pPr marL="0" marR="0" lvl="3"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4pPr>
            <a:lvl5pPr marL="0" marR="0" lvl="4"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5pPr>
            <a:lvl6pPr marL="0" marR="0" lvl="5"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6pPr>
            <a:lvl7pPr marL="0" marR="0" lvl="6"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7pPr>
            <a:lvl8pPr marL="0" marR="0" lvl="7"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8pPr>
            <a:lvl9pPr marL="0" marR="0" lvl="8"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line headline">
  <p:cSld name="2-line headline">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76200"/>
            <a:ext cx="82296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5pPr>
            <a:lvl6pPr marL="457200" marR="0" lvl="5"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6pPr>
            <a:lvl7pPr marL="914400" marR="0" lvl="6"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7pPr>
            <a:lvl8pPr marL="1371600" marR="0" lvl="7"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8pPr>
            <a:lvl9pPr marL="1828800" marR="0" lvl="8"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9pPr>
          </a:lstStyle>
          <a:p>
            <a:endParaRPr/>
          </a:p>
        </p:txBody>
      </p:sp>
      <p:sp>
        <p:nvSpPr>
          <p:cNvPr id="35" name="Google Shape;35;p6"/>
          <p:cNvSpPr txBox="1">
            <a:spLocks noGrp="1"/>
          </p:cNvSpPr>
          <p:nvPr>
            <p:ph type="body" idx="1"/>
          </p:nvPr>
        </p:nvSpPr>
        <p:spPr>
          <a:xfrm>
            <a:off x="457200" y="1600200"/>
            <a:ext cx="8229600" cy="4267200"/>
          </a:xfrm>
          <a:prstGeom prst="rect">
            <a:avLst/>
          </a:prstGeom>
          <a:noFill/>
          <a:ln>
            <a:noFill/>
          </a:ln>
        </p:spPr>
        <p:txBody>
          <a:bodyPr spcFirstLastPara="1" wrap="square" lIns="91425" tIns="91425" rIns="91425" bIns="91425" anchor="t" anchorCtr="0"/>
          <a:lstStyle>
            <a:lvl1pPr marL="457200" marR="0" lvl="0" indent="-441960" algn="l" rtl="0">
              <a:spcBef>
                <a:spcPts val="640"/>
              </a:spcBef>
              <a:spcAft>
                <a:spcPts val="0"/>
              </a:spcAft>
              <a:buClr>
                <a:schemeClr val="dk1"/>
              </a:buClr>
              <a:buSzPts val="3360"/>
              <a:buFont typeface="Noto Sans Symbols"/>
              <a:buChar char="▪"/>
              <a:defRPr sz="3200" b="0" i="0" u="none" strike="noStrike" cap="none">
                <a:solidFill>
                  <a:srgbClr val="6D6D6D"/>
                </a:solidFill>
                <a:latin typeface="Arial"/>
                <a:ea typeface="Arial"/>
                <a:cs typeface="Arial"/>
                <a:sym typeface="Arial"/>
              </a:defRPr>
            </a:lvl1pPr>
            <a:lvl2pPr marL="914400" marR="0" lvl="1" indent="-415290" algn="l" rtl="0">
              <a:spcBef>
                <a:spcPts val="560"/>
              </a:spcBef>
              <a:spcAft>
                <a:spcPts val="0"/>
              </a:spcAft>
              <a:buClr>
                <a:schemeClr val="dk1"/>
              </a:buClr>
              <a:buSzPts val="2940"/>
              <a:buFont typeface="Noto Sans Symbols"/>
              <a:buChar char="▪"/>
              <a:defRPr sz="2800" b="0" i="0" u="none" strike="noStrike" cap="none">
                <a:solidFill>
                  <a:srgbClr val="6D6D6D"/>
                </a:solidFill>
                <a:latin typeface="Arial"/>
                <a:ea typeface="Arial"/>
                <a:cs typeface="Arial"/>
                <a:sym typeface="Arial"/>
              </a:defRPr>
            </a:lvl2pPr>
            <a:lvl3pPr marL="1371600" marR="0" lvl="2" indent="-441960" algn="l" rtl="0">
              <a:spcBef>
                <a:spcPts val="640"/>
              </a:spcBef>
              <a:spcAft>
                <a:spcPts val="0"/>
              </a:spcAft>
              <a:buClr>
                <a:schemeClr val="dk1"/>
              </a:buClr>
              <a:buSzPts val="3360"/>
              <a:buFont typeface="Noto Sans Symbols"/>
              <a:buChar char="▪"/>
              <a:defRPr sz="3200" b="0" i="0" u="none" strike="noStrike" cap="none">
                <a:solidFill>
                  <a:srgbClr val="6D6D6D"/>
                </a:solidFill>
                <a:latin typeface="Arial"/>
                <a:ea typeface="Arial"/>
                <a:cs typeface="Arial"/>
                <a:sym typeface="Arial"/>
              </a:defRPr>
            </a:lvl3pPr>
            <a:lvl4pPr marL="1828800" marR="0" lvl="3" indent="-441960" algn="l" rtl="0">
              <a:spcBef>
                <a:spcPts val="640"/>
              </a:spcBef>
              <a:spcAft>
                <a:spcPts val="0"/>
              </a:spcAft>
              <a:buClr>
                <a:schemeClr val="dk1"/>
              </a:buClr>
              <a:buSzPts val="3360"/>
              <a:buFont typeface="Noto Sans Symbols"/>
              <a:buChar char="▪"/>
              <a:defRPr sz="3200" b="0" i="0" u="none" strike="noStrike" cap="none">
                <a:solidFill>
                  <a:srgbClr val="6D6D6D"/>
                </a:solidFill>
                <a:latin typeface="Arial"/>
                <a:ea typeface="Arial"/>
                <a:cs typeface="Arial"/>
                <a:sym typeface="Arial"/>
              </a:defRPr>
            </a:lvl4pPr>
            <a:lvl5pPr marL="2286000" marR="0" lvl="4" indent="-441960" algn="l" rtl="0">
              <a:spcBef>
                <a:spcPts val="640"/>
              </a:spcBef>
              <a:spcAft>
                <a:spcPts val="0"/>
              </a:spcAft>
              <a:buClr>
                <a:schemeClr val="dk1"/>
              </a:buClr>
              <a:buSzPts val="3360"/>
              <a:buFont typeface="Noto Sans Symbols"/>
              <a:buChar char="▪"/>
              <a:defRPr sz="3200" b="0" i="0" u="none" strike="noStrike" cap="none">
                <a:solidFill>
                  <a:srgbClr val="6D6D6D"/>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36" name="Google Shape;36;p6"/>
          <p:cNvSpPr txBox="1">
            <a:spLocks noGrp="1"/>
          </p:cNvSpPr>
          <p:nvPr>
            <p:ph type="sldNum" idx="12"/>
          </p:nvPr>
        </p:nvSpPr>
        <p:spPr>
          <a:xfrm>
            <a:off x="381000" y="6248400"/>
            <a:ext cx="1219200" cy="4572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None/>
              <a:defRPr sz="2000" b="0" i="0" u="none">
                <a:solidFill>
                  <a:schemeClr val="dk2"/>
                </a:solidFill>
                <a:latin typeface="Arial"/>
                <a:ea typeface="Arial"/>
                <a:cs typeface="Arial"/>
                <a:sym typeface="Arial"/>
              </a:defRPr>
            </a:lvl1pPr>
            <a:lvl2pPr marL="0" marR="0" lvl="1" indent="0" algn="ctr" rtl="0">
              <a:lnSpc>
                <a:spcPct val="100000"/>
              </a:lnSpc>
              <a:spcBef>
                <a:spcPts val="0"/>
              </a:spcBef>
              <a:spcAft>
                <a:spcPts val="0"/>
              </a:spcAft>
              <a:buNone/>
              <a:defRPr sz="2000" b="0" i="0" u="none">
                <a:solidFill>
                  <a:schemeClr val="dk2"/>
                </a:solidFill>
                <a:latin typeface="Arial"/>
                <a:ea typeface="Arial"/>
                <a:cs typeface="Arial"/>
                <a:sym typeface="Arial"/>
              </a:defRPr>
            </a:lvl2pPr>
            <a:lvl3pPr marL="0" marR="0" lvl="2" indent="0" algn="ctr" rtl="0">
              <a:lnSpc>
                <a:spcPct val="100000"/>
              </a:lnSpc>
              <a:spcBef>
                <a:spcPts val="0"/>
              </a:spcBef>
              <a:spcAft>
                <a:spcPts val="0"/>
              </a:spcAft>
              <a:buNone/>
              <a:defRPr sz="2000" b="0" i="0" u="none">
                <a:solidFill>
                  <a:schemeClr val="dk2"/>
                </a:solidFill>
                <a:latin typeface="Arial"/>
                <a:ea typeface="Arial"/>
                <a:cs typeface="Arial"/>
                <a:sym typeface="Arial"/>
              </a:defRPr>
            </a:lvl3pPr>
            <a:lvl4pPr marL="0" marR="0" lvl="3" indent="0" algn="ctr" rtl="0">
              <a:lnSpc>
                <a:spcPct val="100000"/>
              </a:lnSpc>
              <a:spcBef>
                <a:spcPts val="0"/>
              </a:spcBef>
              <a:spcAft>
                <a:spcPts val="0"/>
              </a:spcAft>
              <a:buNone/>
              <a:defRPr sz="2000" b="0" i="0" u="none">
                <a:solidFill>
                  <a:schemeClr val="dk2"/>
                </a:solidFill>
                <a:latin typeface="Arial"/>
                <a:ea typeface="Arial"/>
                <a:cs typeface="Arial"/>
                <a:sym typeface="Arial"/>
              </a:defRPr>
            </a:lvl4pPr>
            <a:lvl5pPr marL="0" marR="0" lvl="4" indent="0" algn="ctr" rtl="0">
              <a:lnSpc>
                <a:spcPct val="100000"/>
              </a:lnSpc>
              <a:spcBef>
                <a:spcPts val="0"/>
              </a:spcBef>
              <a:spcAft>
                <a:spcPts val="0"/>
              </a:spcAft>
              <a:buNone/>
              <a:defRPr sz="2000" b="0" i="0" u="none">
                <a:solidFill>
                  <a:schemeClr val="dk2"/>
                </a:solidFill>
                <a:latin typeface="Arial"/>
                <a:ea typeface="Arial"/>
                <a:cs typeface="Arial"/>
                <a:sym typeface="Arial"/>
              </a:defRPr>
            </a:lvl5pPr>
            <a:lvl6pPr marL="0" marR="0" lvl="5" indent="0" algn="ctr" rtl="0">
              <a:lnSpc>
                <a:spcPct val="100000"/>
              </a:lnSpc>
              <a:spcBef>
                <a:spcPts val="0"/>
              </a:spcBef>
              <a:spcAft>
                <a:spcPts val="0"/>
              </a:spcAft>
              <a:buNone/>
              <a:defRPr sz="2000" b="0" i="0" u="none">
                <a:solidFill>
                  <a:schemeClr val="dk2"/>
                </a:solidFill>
                <a:latin typeface="Arial"/>
                <a:ea typeface="Arial"/>
                <a:cs typeface="Arial"/>
                <a:sym typeface="Arial"/>
              </a:defRPr>
            </a:lvl6pPr>
            <a:lvl7pPr marL="0" marR="0" lvl="6" indent="0" algn="ctr" rtl="0">
              <a:lnSpc>
                <a:spcPct val="100000"/>
              </a:lnSpc>
              <a:spcBef>
                <a:spcPts val="0"/>
              </a:spcBef>
              <a:spcAft>
                <a:spcPts val="0"/>
              </a:spcAft>
              <a:buNone/>
              <a:defRPr sz="2000" b="0" i="0" u="none">
                <a:solidFill>
                  <a:schemeClr val="dk2"/>
                </a:solidFill>
                <a:latin typeface="Arial"/>
                <a:ea typeface="Arial"/>
                <a:cs typeface="Arial"/>
                <a:sym typeface="Arial"/>
              </a:defRPr>
            </a:lvl7pPr>
            <a:lvl8pPr marL="0" marR="0" lvl="7" indent="0" algn="ctr" rtl="0">
              <a:lnSpc>
                <a:spcPct val="100000"/>
              </a:lnSpc>
              <a:spcBef>
                <a:spcPts val="0"/>
              </a:spcBef>
              <a:spcAft>
                <a:spcPts val="0"/>
              </a:spcAft>
              <a:buNone/>
              <a:defRPr sz="2000" b="0" i="0" u="none">
                <a:solidFill>
                  <a:schemeClr val="dk2"/>
                </a:solidFill>
                <a:latin typeface="Arial"/>
                <a:ea typeface="Arial"/>
                <a:cs typeface="Arial"/>
                <a:sym typeface="Arial"/>
              </a:defRPr>
            </a:lvl8pPr>
            <a:lvl9pPr marL="0" marR="0" lvl="8" indent="0" algn="ctr" rtl="0">
              <a:lnSpc>
                <a:spcPct val="100000"/>
              </a:lnSpc>
              <a:spcBef>
                <a:spcPts val="0"/>
              </a:spcBef>
              <a:spcAft>
                <a:spcPts val="0"/>
              </a:spcAft>
              <a:buNone/>
              <a:defRPr sz="2000" b="0" i="0" u="none">
                <a:solidFill>
                  <a:schemeClr val="dk2"/>
                </a:solidFill>
                <a:latin typeface="Arial"/>
                <a:ea typeface="Arial"/>
                <a:cs typeface="Arial"/>
                <a:sym typeface="Arial"/>
              </a:defRPr>
            </a:lvl9pPr>
          </a:lstStyle>
          <a:p>
            <a:pPr marL="0" lvl="0" indent="0" algn="ctr"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a:stretch/>
        </p:blipFill>
        <p:spPr>
          <a:xfrm>
            <a:off x="0" y="0"/>
            <a:ext cx="9166225" cy="6877050"/>
          </a:xfrm>
          <a:prstGeom prst="rect">
            <a:avLst/>
          </a:prstGeom>
          <a:noFill/>
          <a:ln>
            <a:noFill/>
          </a:ln>
        </p:spPr>
      </p:pic>
      <p:sp>
        <p:nvSpPr>
          <p:cNvPr id="11" name="Google Shape;11;p1"/>
          <p:cNvSpPr txBox="1">
            <a:spLocks noGrp="1"/>
          </p:cNvSpPr>
          <p:nvPr>
            <p:ph type="sldNum" idx="12"/>
          </p:nvPr>
        </p:nvSpPr>
        <p:spPr>
          <a:xfrm>
            <a:off x="381000" y="6248400"/>
            <a:ext cx="1219200" cy="4572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None/>
              <a:defRPr sz="2000" b="0" i="0" u="none">
                <a:solidFill>
                  <a:schemeClr val="dk2"/>
                </a:solidFill>
                <a:latin typeface="Arial"/>
                <a:ea typeface="Arial"/>
                <a:cs typeface="Arial"/>
                <a:sym typeface="Arial"/>
              </a:defRPr>
            </a:lvl1pPr>
            <a:lvl2pPr marL="0" marR="0" lvl="1" indent="0" algn="ctr" rtl="0">
              <a:lnSpc>
                <a:spcPct val="100000"/>
              </a:lnSpc>
              <a:spcBef>
                <a:spcPts val="0"/>
              </a:spcBef>
              <a:spcAft>
                <a:spcPts val="0"/>
              </a:spcAft>
              <a:buNone/>
              <a:defRPr sz="2000" b="0" i="0" u="none">
                <a:solidFill>
                  <a:schemeClr val="dk2"/>
                </a:solidFill>
                <a:latin typeface="Arial"/>
                <a:ea typeface="Arial"/>
                <a:cs typeface="Arial"/>
                <a:sym typeface="Arial"/>
              </a:defRPr>
            </a:lvl2pPr>
            <a:lvl3pPr marL="0" marR="0" lvl="2" indent="0" algn="ctr" rtl="0">
              <a:lnSpc>
                <a:spcPct val="100000"/>
              </a:lnSpc>
              <a:spcBef>
                <a:spcPts val="0"/>
              </a:spcBef>
              <a:spcAft>
                <a:spcPts val="0"/>
              </a:spcAft>
              <a:buNone/>
              <a:defRPr sz="2000" b="0" i="0" u="none">
                <a:solidFill>
                  <a:schemeClr val="dk2"/>
                </a:solidFill>
                <a:latin typeface="Arial"/>
                <a:ea typeface="Arial"/>
                <a:cs typeface="Arial"/>
                <a:sym typeface="Arial"/>
              </a:defRPr>
            </a:lvl3pPr>
            <a:lvl4pPr marL="0" marR="0" lvl="3" indent="0" algn="ctr" rtl="0">
              <a:lnSpc>
                <a:spcPct val="100000"/>
              </a:lnSpc>
              <a:spcBef>
                <a:spcPts val="0"/>
              </a:spcBef>
              <a:spcAft>
                <a:spcPts val="0"/>
              </a:spcAft>
              <a:buNone/>
              <a:defRPr sz="2000" b="0" i="0" u="none">
                <a:solidFill>
                  <a:schemeClr val="dk2"/>
                </a:solidFill>
                <a:latin typeface="Arial"/>
                <a:ea typeface="Arial"/>
                <a:cs typeface="Arial"/>
                <a:sym typeface="Arial"/>
              </a:defRPr>
            </a:lvl4pPr>
            <a:lvl5pPr marL="0" marR="0" lvl="4" indent="0" algn="ctr" rtl="0">
              <a:lnSpc>
                <a:spcPct val="100000"/>
              </a:lnSpc>
              <a:spcBef>
                <a:spcPts val="0"/>
              </a:spcBef>
              <a:spcAft>
                <a:spcPts val="0"/>
              </a:spcAft>
              <a:buNone/>
              <a:defRPr sz="2000" b="0" i="0" u="none">
                <a:solidFill>
                  <a:schemeClr val="dk2"/>
                </a:solidFill>
                <a:latin typeface="Arial"/>
                <a:ea typeface="Arial"/>
                <a:cs typeface="Arial"/>
                <a:sym typeface="Arial"/>
              </a:defRPr>
            </a:lvl5pPr>
            <a:lvl6pPr marL="0" marR="0" lvl="5" indent="0" algn="ctr" rtl="0">
              <a:lnSpc>
                <a:spcPct val="100000"/>
              </a:lnSpc>
              <a:spcBef>
                <a:spcPts val="0"/>
              </a:spcBef>
              <a:spcAft>
                <a:spcPts val="0"/>
              </a:spcAft>
              <a:buNone/>
              <a:defRPr sz="2000" b="0" i="0" u="none">
                <a:solidFill>
                  <a:schemeClr val="dk2"/>
                </a:solidFill>
                <a:latin typeface="Arial"/>
                <a:ea typeface="Arial"/>
                <a:cs typeface="Arial"/>
                <a:sym typeface="Arial"/>
              </a:defRPr>
            </a:lvl6pPr>
            <a:lvl7pPr marL="0" marR="0" lvl="6" indent="0" algn="ctr" rtl="0">
              <a:lnSpc>
                <a:spcPct val="100000"/>
              </a:lnSpc>
              <a:spcBef>
                <a:spcPts val="0"/>
              </a:spcBef>
              <a:spcAft>
                <a:spcPts val="0"/>
              </a:spcAft>
              <a:buNone/>
              <a:defRPr sz="2000" b="0" i="0" u="none">
                <a:solidFill>
                  <a:schemeClr val="dk2"/>
                </a:solidFill>
                <a:latin typeface="Arial"/>
                <a:ea typeface="Arial"/>
                <a:cs typeface="Arial"/>
                <a:sym typeface="Arial"/>
              </a:defRPr>
            </a:lvl7pPr>
            <a:lvl8pPr marL="0" marR="0" lvl="7" indent="0" algn="ctr" rtl="0">
              <a:lnSpc>
                <a:spcPct val="100000"/>
              </a:lnSpc>
              <a:spcBef>
                <a:spcPts val="0"/>
              </a:spcBef>
              <a:spcAft>
                <a:spcPts val="0"/>
              </a:spcAft>
              <a:buNone/>
              <a:defRPr sz="2000" b="0" i="0" u="none">
                <a:solidFill>
                  <a:schemeClr val="dk2"/>
                </a:solidFill>
                <a:latin typeface="Arial"/>
                <a:ea typeface="Arial"/>
                <a:cs typeface="Arial"/>
                <a:sym typeface="Arial"/>
              </a:defRPr>
            </a:lvl8pPr>
            <a:lvl9pPr marL="0" marR="0" lvl="8" indent="0" algn="ctr" rtl="0">
              <a:lnSpc>
                <a:spcPct val="100000"/>
              </a:lnSpc>
              <a:spcBef>
                <a:spcPts val="0"/>
              </a:spcBef>
              <a:spcAft>
                <a:spcPts val="0"/>
              </a:spcAft>
              <a:buNone/>
              <a:defRPr sz="2000" b="0" i="0" u="none">
                <a:solidFill>
                  <a:schemeClr val="dk2"/>
                </a:solidFill>
                <a:latin typeface="Arial"/>
                <a:ea typeface="Arial"/>
                <a:cs typeface="Arial"/>
                <a:sym typeface="Arial"/>
              </a:defRPr>
            </a:lvl9pPr>
          </a:lstStyle>
          <a:p>
            <a:pPr marL="0" lvl="0" indent="0" algn="ctr" rtl="0">
              <a:spcBef>
                <a:spcPts val="0"/>
              </a:spcBef>
              <a:spcAft>
                <a:spcPts val="0"/>
              </a:spcAft>
              <a:buNone/>
            </a:pPr>
            <a:endParaRPr/>
          </a:p>
        </p:txBody>
      </p:sp>
      <p:sp>
        <p:nvSpPr>
          <p:cNvPr id="12" name="Google Shape;12;p1"/>
          <p:cNvSpPr txBox="1">
            <a:spLocks noGrp="1"/>
          </p:cNvSpPr>
          <p:nvPr>
            <p:ph type="title"/>
          </p:nvPr>
        </p:nvSpPr>
        <p:spPr>
          <a:xfrm>
            <a:off x="457200" y="76200"/>
            <a:ext cx="8229600" cy="914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5pPr>
            <a:lvl6pPr marL="457200" marR="0" lvl="5"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6pPr>
            <a:lvl7pPr marL="914400" marR="0" lvl="6"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7pPr>
            <a:lvl8pPr marL="1371600" marR="0" lvl="7"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8pPr>
            <a:lvl9pPr marL="1828800" marR="0" lvl="8"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1447800" y="1752600"/>
            <a:ext cx="6477000" cy="4267200"/>
          </a:xfrm>
          <a:prstGeom prst="rect">
            <a:avLst/>
          </a:prstGeom>
          <a:noFill/>
          <a:ln>
            <a:noFill/>
          </a:ln>
        </p:spPr>
        <p:txBody>
          <a:bodyPr spcFirstLastPara="1" wrap="square" lIns="91425" tIns="91425" rIns="91425" bIns="91425" anchor="t" anchorCtr="0"/>
          <a:lstStyle>
            <a:lvl1pPr marL="457200" marR="0" lvl="0" indent="-228600" algn="ctr" rtl="0">
              <a:spcBef>
                <a:spcPts val="640"/>
              </a:spcBef>
              <a:spcAft>
                <a:spcPts val="0"/>
              </a:spcAft>
              <a:buSzPts val="1400"/>
              <a:buNone/>
              <a:defRPr sz="3200" b="0" i="0" u="none" strike="noStrike" cap="none">
                <a:solidFill>
                  <a:srgbClr val="6D6D6D"/>
                </a:solidFill>
                <a:latin typeface="Arial"/>
                <a:ea typeface="Arial"/>
                <a:cs typeface="Arial"/>
                <a:sym typeface="Arial"/>
              </a:defRPr>
            </a:lvl1pPr>
            <a:lvl2pPr marL="914400" marR="0" lvl="1" indent="-228600" algn="ctr" rtl="0">
              <a:spcBef>
                <a:spcPts val="560"/>
              </a:spcBef>
              <a:spcAft>
                <a:spcPts val="0"/>
              </a:spcAft>
              <a:buSzPts val="1400"/>
              <a:buNone/>
              <a:defRPr sz="2800" b="0" i="0" u="none" strike="noStrike" cap="none">
                <a:solidFill>
                  <a:srgbClr val="6D6D6D"/>
                </a:solidFill>
                <a:latin typeface="Arial"/>
                <a:ea typeface="Arial"/>
                <a:cs typeface="Arial"/>
                <a:sym typeface="Arial"/>
              </a:defRPr>
            </a:lvl2pPr>
            <a:lvl3pPr marL="1371600" marR="0" lvl="2" indent="-228600" algn="ctr" rtl="0">
              <a:spcBef>
                <a:spcPts val="480"/>
              </a:spcBef>
              <a:spcAft>
                <a:spcPts val="0"/>
              </a:spcAft>
              <a:buSzPts val="1400"/>
              <a:buNone/>
              <a:defRPr sz="2400" b="0" i="0" u="none" strike="noStrike" cap="none">
                <a:solidFill>
                  <a:srgbClr val="6D6D6D"/>
                </a:solidFill>
                <a:latin typeface="Arial"/>
                <a:ea typeface="Arial"/>
                <a:cs typeface="Arial"/>
                <a:sym typeface="Arial"/>
              </a:defRPr>
            </a:lvl3pPr>
            <a:lvl4pPr marL="1828800" marR="0" lvl="3" indent="-228600" algn="ctr" rtl="0">
              <a:spcBef>
                <a:spcPts val="400"/>
              </a:spcBef>
              <a:spcAft>
                <a:spcPts val="0"/>
              </a:spcAft>
              <a:buSzPts val="1400"/>
              <a:buNone/>
              <a:defRPr sz="2000" b="0" i="0" u="none" strike="noStrike" cap="none">
                <a:solidFill>
                  <a:srgbClr val="6D6D6D"/>
                </a:solidFill>
                <a:latin typeface="Arial"/>
                <a:ea typeface="Arial"/>
                <a:cs typeface="Arial"/>
                <a:sym typeface="Arial"/>
              </a:defRPr>
            </a:lvl4pPr>
            <a:lvl5pPr marL="2286000" marR="0" lvl="4" indent="-228600" algn="ctr" rtl="0">
              <a:spcBef>
                <a:spcPts val="400"/>
              </a:spcBef>
              <a:spcAft>
                <a:spcPts val="0"/>
              </a:spcAft>
              <a:buSzPts val="1400"/>
              <a:buNone/>
              <a:defRPr sz="2000" b="0" i="0" u="none" strike="noStrike" cap="none">
                <a:solidFill>
                  <a:srgbClr val="6D6D6D"/>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3">
            <a:alphaModFix/>
          </a:blip>
          <a:srcRect/>
          <a:stretch/>
        </p:blipFill>
        <p:spPr>
          <a:xfrm>
            <a:off x="0" y="0"/>
            <a:ext cx="9166225" cy="6877050"/>
          </a:xfrm>
          <a:prstGeom prst="rect">
            <a:avLst/>
          </a:prstGeom>
          <a:noFill/>
          <a:ln>
            <a:noFill/>
          </a:ln>
        </p:spPr>
      </p:pic>
      <p:sp>
        <p:nvSpPr>
          <p:cNvPr id="20" name="Google Shape;20;p3"/>
          <p:cNvSpPr txBox="1">
            <a:spLocks noGrp="1"/>
          </p:cNvSpPr>
          <p:nvPr>
            <p:ph type="title"/>
          </p:nvPr>
        </p:nvSpPr>
        <p:spPr>
          <a:xfrm>
            <a:off x="457200" y="76200"/>
            <a:ext cx="8229600" cy="914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5pPr>
            <a:lvl6pPr marL="457200" marR="0" lvl="5"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6pPr>
            <a:lvl7pPr marL="914400" marR="0" lvl="6"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7pPr>
            <a:lvl8pPr marL="1371600" marR="0" lvl="7"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8pPr>
            <a:lvl9pPr marL="1828800" marR="0" lvl="8"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9pPr>
          </a:lstStyle>
          <a:p>
            <a:endParaRPr/>
          </a:p>
        </p:txBody>
      </p:sp>
      <p:sp>
        <p:nvSpPr>
          <p:cNvPr id="21" name="Google Shape;21;p3"/>
          <p:cNvSpPr txBox="1">
            <a:spLocks noGrp="1"/>
          </p:cNvSpPr>
          <p:nvPr>
            <p:ph type="body" idx="1"/>
          </p:nvPr>
        </p:nvSpPr>
        <p:spPr>
          <a:xfrm>
            <a:off x="1447800" y="1752600"/>
            <a:ext cx="6477000" cy="4267200"/>
          </a:xfrm>
          <a:prstGeom prst="rect">
            <a:avLst/>
          </a:prstGeom>
          <a:noFill/>
          <a:ln>
            <a:noFill/>
          </a:ln>
        </p:spPr>
        <p:txBody>
          <a:bodyPr spcFirstLastPara="1" wrap="square" lIns="91425" tIns="91425" rIns="91425" bIns="91425" anchor="t" anchorCtr="0"/>
          <a:lstStyle>
            <a:lvl1pPr marL="457200" marR="0" lvl="0" indent="-228600" algn="ctr" rtl="0">
              <a:spcBef>
                <a:spcPts val="640"/>
              </a:spcBef>
              <a:spcAft>
                <a:spcPts val="0"/>
              </a:spcAft>
              <a:buSzPts val="1400"/>
              <a:buNone/>
              <a:defRPr sz="3200" b="0" i="0" u="none" strike="noStrike" cap="none">
                <a:solidFill>
                  <a:srgbClr val="6D6D6D"/>
                </a:solidFill>
                <a:latin typeface="Arial"/>
                <a:ea typeface="Arial"/>
                <a:cs typeface="Arial"/>
                <a:sym typeface="Arial"/>
              </a:defRPr>
            </a:lvl1pPr>
            <a:lvl2pPr marL="914400" marR="0" lvl="1" indent="-228600" algn="ctr" rtl="0">
              <a:spcBef>
                <a:spcPts val="560"/>
              </a:spcBef>
              <a:spcAft>
                <a:spcPts val="0"/>
              </a:spcAft>
              <a:buSzPts val="1400"/>
              <a:buNone/>
              <a:defRPr sz="2800" b="0" i="0" u="none" strike="noStrike" cap="none">
                <a:solidFill>
                  <a:srgbClr val="6D6D6D"/>
                </a:solidFill>
                <a:latin typeface="Arial"/>
                <a:ea typeface="Arial"/>
                <a:cs typeface="Arial"/>
                <a:sym typeface="Arial"/>
              </a:defRPr>
            </a:lvl2pPr>
            <a:lvl3pPr marL="1371600" marR="0" lvl="2" indent="-228600" algn="ctr" rtl="0">
              <a:spcBef>
                <a:spcPts val="480"/>
              </a:spcBef>
              <a:spcAft>
                <a:spcPts val="0"/>
              </a:spcAft>
              <a:buSzPts val="1400"/>
              <a:buNone/>
              <a:defRPr sz="2400" b="0" i="0" u="none" strike="noStrike" cap="none">
                <a:solidFill>
                  <a:srgbClr val="6D6D6D"/>
                </a:solidFill>
                <a:latin typeface="Arial"/>
                <a:ea typeface="Arial"/>
                <a:cs typeface="Arial"/>
                <a:sym typeface="Arial"/>
              </a:defRPr>
            </a:lvl3pPr>
            <a:lvl4pPr marL="1828800" marR="0" lvl="3" indent="-228600" algn="ctr" rtl="0">
              <a:spcBef>
                <a:spcPts val="400"/>
              </a:spcBef>
              <a:spcAft>
                <a:spcPts val="0"/>
              </a:spcAft>
              <a:buSzPts val="1400"/>
              <a:buNone/>
              <a:defRPr sz="2000" b="0" i="0" u="none" strike="noStrike" cap="none">
                <a:solidFill>
                  <a:srgbClr val="6D6D6D"/>
                </a:solidFill>
                <a:latin typeface="Arial"/>
                <a:ea typeface="Arial"/>
                <a:cs typeface="Arial"/>
                <a:sym typeface="Arial"/>
              </a:defRPr>
            </a:lvl4pPr>
            <a:lvl5pPr marL="2286000" marR="0" lvl="4" indent="-228600" algn="ctr" rtl="0">
              <a:spcBef>
                <a:spcPts val="400"/>
              </a:spcBef>
              <a:spcAft>
                <a:spcPts val="0"/>
              </a:spcAft>
              <a:buSzPts val="1400"/>
              <a:buNone/>
              <a:defRPr sz="2000" b="0" i="0" u="none" strike="noStrike" cap="none">
                <a:solidFill>
                  <a:srgbClr val="6D6D6D"/>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381000" y="6248400"/>
            <a:ext cx="1219200" cy="457200"/>
          </a:xfrm>
          <a:prstGeom prst="rect">
            <a:avLst/>
          </a:prstGeom>
          <a:noFill/>
          <a:ln>
            <a:noFill/>
          </a:ln>
        </p:spPr>
        <p:txBody>
          <a:bodyPr spcFirstLastPara="1" wrap="square" lIns="91425" tIns="45700" rIns="91425" bIns="45700" anchor="b" anchorCtr="0">
            <a:noAutofit/>
          </a:bodyPr>
          <a:lstStyle>
            <a:lvl1pPr marL="0" marR="0" lvl="0"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1pPr>
            <a:lvl2pPr marL="0" marR="0" lvl="1"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2pPr>
            <a:lvl3pPr marL="0" marR="0" lvl="2"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3pPr>
            <a:lvl4pPr marL="0" marR="0" lvl="3"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4pPr>
            <a:lvl5pPr marL="0" marR="0" lvl="4"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5pPr>
            <a:lvl6pPr marL="0" marR="0" lvl="5"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6pPr>
            <a:lvl7pPr marL="0" marR="0" lvl="6"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7pPr>
            <a:lvl8pPr marL="0" marR="0" lvl="7"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8pPr>
            <a:lvl9pPr marL="0" marR="0" lvl="8" indent="0" algn="l" rtl="0">
              <a:lnSpc>
                <a:spcPct val="100000"/>
              </a:lnSpc>
              <a:spcBef>
                <a:spcPts val="0"/>
              </a:spcBef>
              <a:spcAft>
                <a:spcPts val="0"/>
              </a:spcAft>
              <a:buClr>
                <a:srgbClr val="6D6D6D"/>
              </a:buClr>
              <a:buFont typeface="Arial Black"/>
              <a:buNone/>
              <a:defRPr sz="1200" b="0" i="0" u="none">
                <a:solidFill>
                  <a:srgbClr val="6D6D6D"/>
                </a:solidFill>
                <a:latin typeface="Arial Black"/>
                <a:ea typeface="Arial Black"/>
                <a:cs typeface="Arial Black"/>
                <a:sym typeface="Arial Black"/>
              </a:defRPr>
            </a:lvl9pPr>
          </a:lstStyle>
          <a:p>
            <a:pPr marL="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3">
            <a:alphaModFix/>
          </a:blip>
          <a:srcRect/>
          <a:stretch/>
        </p:blipFill>
        <p:spPr>
          <a:xfrm>
            <a:off x="0" y="0"/>
            <a:ext cx="9166225" cy="6877050"/>
          </a:xfrm>
          <a:prstGeom prst="rect">
            <a:avLst/>
          </a:prstGeom>
          <a:noFill/>
          <a:ln>
            <a:noFill/>
          </a:ln>
        </p:spPr>
      </p:pic>
      <p:pic>
        <p:nvPicPr>
          <p:cNvPr id="29" name="Google Shape;29;p5"/>
          <p:cNvPicPr preferRelativeResize="0"/>
          <p:nvPr/>
        </p:nvPicPr>
        <p:blipFill rotWithShape="1">
          <a:blip r:embed="rId4">
            <a:alphaModFix/>
          </a:blip>
          <a:srcRect/>
          <a:stretch/>
        </p:blipFill>
        <p:spPr>
          <a:xfrm>
            <a:off x="0" y="0"/>
            <a:ext cx="9244012" cy="6934200"/>
          </a:xfrm>
          <a:prstGeom prst="rect">
            <a:avLst/>
          </a:prstGeom>
          <a:noFill/>
          <a:ln>
            <a:noFill/>
          </a:ln>
        </p:spPr>
      </p:pic>
      <p:sp>
        <p:nvSpPr>
          <p:cNvPr id="30" name="Google Shape;30;p5"/>
          <p:cNvSpPr txBox="1">
            <a:spLocks noGrp="1"/>
          </p:cNvSpPr>
          <p:nvPr>
            <p:ph type="title"/>
          </p:nvPr>
        </p:nvSpPr>
        <p:spPr>
          <a:xfrm>
            <a:off x="457200" y="76200"/>
            <a:ext cx="8229600" cy="914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SzPts val="1400"/>
              <a:buNone/>
              <a:defRPr sz="4400" b="0" i="0" u="none" strike="noStrike" cap="none">
                <a:solidFill>
                  <a:schemeClr val="lt1"/>
                </a:solidFill>
                <a:latin typeface="Helvetica Neue"/>
                <a:ea typeface="Helvetica Neue"/>
                <a:cs typeface="Helvetica Neue"/>
                <a:sym typeface="Helvetica Neue"/>
              </a:defRPr>
            </a:lvl5pPr>
            <a:lvl6pPr marL="457200" marR="0" lvl="5"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6pPr>
            <a:lvl7pPr marL="914400" marR="0" lvl="6"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7pPr>
            <a:lvl8pPr marL="1371600" marR="0" lvl="7"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8pPr>
            <a:lvl9pPr marL="1828800" marR="0" lvl="8" indent="0" algn="l" rtl="0">
              <a:spcBef>
                <a:spcPts val="0"/>
              </a:spcBef>
              <a:spcAft>
                <a:spcPts val="0"/>
              </a:spcAft>
              <a:buSzPts val="1400"/>
              <a:buNone/>
              <a:defRPr sz="4400" b="0" i="0" u="none" strike="noStrike" cap="none">
                <a:solidFill>
                  <a:srgbClr val="FFFF66"/>
                </a:solidFill>
                <a:latin typeface="Arial"/>
                <a:ea typeface="Arial"/>
                <a:cs typeface="Arial"/>
                <a:sym typeface="Arial"/>
              </a:defRPr>
            </a:lvl9pPr>
          </a:lstStyle>
          <a:p>
            <a:endParaRPr/>
          </a:p>
        </p:txBody>
      </p:sp>
      <p:sp>
        <p:nvSpPr>
          <p:cNvPr id="31" name="Google Shape;31;p5"/>
          <p:cNvSpPr txBox="1">
            <a:spLocks noGrp="1"/>
          </p:cNvSpPr>
          <p:nvPr>
            <p:ph type="body" idx="1"/>
          </p:nvPr>
        </p:nvSpPr>
        <p:spPr>
          <a:xfrm>
            <a:off x="1447800" y="1752600"/>
            <a:ext cx="6477000" cy="4267200"/>
          </a:xfrm>
          <a:prstGeom prst="rect">
            <a:avLst/>
          </a:prstGeom>
          <a:noFill/>
          <a:ln>
            <a:noFill/>
          </a:ln>
        </p:spPr>
        <p:txBody>
          <a:bodyPr spcFirstLastPara="1" wrap="square" lIns="91425" tIns="91425" rIns="91425" bIns="91425" anchor="t" anchorCtr="0"/>
          <a:lstStyle>
            <a:lvl1pPr marL="457200" marR="0" lvl="0" indent="-228600" algn="ctr" rtl="0">
              <a:spcBef>
                <a:spcPts val="640"/>
              </a:spcBef>
              <a:spcAft>
                <a:spcPts val="0"/>
              </a:spcAft>
              <a:buSzPts val="1400"/>
              <a:buNone/>
              <a:defRPr sz="3200" b="0" i="0" u="none" strike="noStrike" cap="none">
                <a:solidFill>
                  <a:srgbClr val="6D6D6D"/>
                </a:solidFill>
                <a:latin typeface="Arial"/>
                <a:ea typeface="Arial"/>
                <a:cs typeface="Arial"/>
                <a:sym typeface="Arial"/>
              </a:defRPr>
            </a:lvl1pPr>
            <a:lvl2pPr marL="914400" marR="0" lvl="1" indent="-228600" algn="ctr" rtl="0">
              <a:spcBef>
                <a:spcPts val="560"/>
              </a:spcBef>
              <a:spcAft>
                <a:spcPts val="0"/>
              </a:spcAft>
              <a:buSzPts val="1400"/>
              <a:buNone/>
              <a:defRPr sz="2800" b="0" i="0" u="none" strike="noStrike" cap="none">
                <a:solidFill>
                  <a:srgbClr val="6D6D6D"/>
                </a:solidFill>
                <a:latin typeface="Arial"/>
                <a:ea typeface="Arial"/>
                <a:cs typeface="Arial"/>
                <a:sym typeface="Arial"/>
              </a:defRPr>
            </a:lvl2pPr>
            <a:lvl3pPr marL="1371600" marR="0" lvl="2" indent="-228600" algn="ctr" rtl="0">
              <a:spcBef>
                <a:spcPts val="480"/>
              </a:spcBef>
              <a:spcAft>
                <a:spcPts val="0"/>
              </a:spcAft>
              <a:buSzPts val="1400"/>
              <a:buNone/>
              <a:defRPr sz="2400" b="0" i="0" u="none" strike="noStrike" cap="none">
                <a:solidFill>
                  <a:srgbClr val="6D6D6D"/>
                </a:solidFill>
                <a:latin typeface="Arial"/>
                <a:ea typeface="Arial"/>
                <a:cs typeface="Arial"/>
                <a:sym typeface="Arial"/>
              </a:defRPr>
            </a:lvl3pPr>
            <a:lvl4pPr marL="1828800" marR="0" lvl="3" indent="-228600" algn="ctr" rtl="0">
              <a:spcBef>
                <a:spcPts val="400"/>
              </a:spcBef>
              <a:spcAft>
                <a:spcPts val="0"/>
              </a:spcAft>
              <a:buSzPts val="1400"/>
              <a:buNone/>
              <a:defRPr sz="2000" b="0" i="0" u="none" strike="noStrike" cap="none">
                <a:solidFill>
                  <a:srgbClr val="6D6D6D"/>
                </a:solidFill>
                <a:latin typeface="Arial"/>
                <a:ea typeface="Arial"/>
                <a:cs typeface="Arial"/>
                <a:sym typeface="Arial"/>
              </a:defRPr>
            </a:lvl4pPr>
            <a:lvl5pPr marL="2286000" marR="0" lvl="4" indent="-228600" algn="ctr" rtl="0">
              <a:spcBef>
                <a:spcPts val="400"/>
              </a:spcBef>
              <a:spcAft>
                <a:spcPts val="0"/>
              </a:spcAft>
              <a:buSzPts val="1400"/>
              <a:buNone/>
              <a:defRPr sz="2000" b="0" i="0" u="none" strike="noStrike" cap="none">
                <a:solidFill>
                  <a:srgbClr val="6D6D6D"/>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32" name="Google Shape;32;p5"/>
          <p:cNvSpPr txBox="1">
            <a:spLocks noGrp="1"/>
          </p:cNvSpPr>
          <p:nvPr>
            <p:ph type="sldNum" idx="12"/>
          </p:nvPr>
        </p:nvSpPr>
        <p:spPr>
          <a:xfrm>
            <a:off x="381000" y="6248400"/>
            <a:ext cx="1219200" cy="4572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None/>
              <a:defRPr sz="2000" b="0" i="0" u="none">
                <a:solidFill>
                  <a:schemeClr val="dk2"/>
                </a:solidFill>
                <a:latin typeface="Arial"/>
                <a:ea typeface="Arial"/>
                <a:cs typeface="Arial"/>
                <a:sym typeface="Arial"/>
              </a:defRPr>
            </a:lvl1pPr>
            <a:lvl2pPr marL="0" marR="0" lvl="1" indent="0" algn="ctr" rtl="0">
              <a:lnSpc>
                <a:spcPct val="100000"/>
              </a:lnSpc>
              <a:spcBef>
                <a:spcPts val="0"/>
              </a:spcBef>
              <a:spcAft>
                <a:spcPts val="0"/>
              </a:spcAft>
              <a:buNone/>
              <a:defRPr sz="2000" b="0" i="0" u="none">
                <a:solidFill>
                  <a:schemeClr val="dk2"/>
                </a:solidFill>
                <a:latin typeface="Arial"/>
                <a:ea typeface="Arial"/>
                <a:cs typeface="Arial"/>
                <a:sym typeface="Arial"/>
              </a:defRPr>
            </a:lvl2pPr>
            <a:lvl3pPr marL="0" marR="0" lvl="2" indent="0" algn="ctr" rtl="0">
              <a:lnSpc>
                <a:spcPct val="100000"/>
              </a:lnSpc>
              <a:spcBef>
                <a:spcPts val="0"/>
              </a:spcBef>
              <a:spcAft>
                <a:spcPts val="0"/>
              </a:spcAft>
              <a:buNone/>
              <a:defRPr sz="2000" b="0" i="0" u="none">
                <a:solidFill>
                  <a:schemeClr val="dk2"/>
                </a:solidFill>
                <a:latin typeface="Arial"/>
                <a:ea typeface="Arial"/>
                <a:cs typeface="Arial"/>
                <a:sym typeface="Arial"/>
              </a:defRPr>
            </a:lvl3pPr>
            <a:lvl4pPr marL="0" marR="0" lvl="3" indent="0" algn="ctr" rtl="0">
              <a:lnSpc>
                <a:spcPct val="100000"/>
              </a:lnSpc>
              <a:spcBef>
                <a:spcPts val="0"/>
              </a:spcBef>
              <a:spcAft>
                <a:spcPts val="0"/>
              </a:spcAft>
              <a:buNone/>
              <a:defRPr sz="2000" b="0" i="0" u="none">
                <a:solidFill>
                  <a:schemeClr val="dk2"/>
                </a:solidFill>
                <a:latin typeface="Arial"/>
                <a:ea typeface="Arial"/>
                <a:cs typeface="Arial"/>
                <a:sym typeface="Arial"/>
              </a:defRPr>
            </a:lvl4pPr>
            <a:lvl5pPr marL="0" marR="0" lvl="4" indent="0" algn="ctr" rtl="0">
              <a:lnSpc>
                <a:spcPct val="100000"/>
              </a:lnSpc>
              <a:spcBef>
                <a:spcPts val="0"/>
              </a:spcBef>
              <a:spcAft>
                <a:spcPts val="0"/>
              </a:spcAft>
              <a:buNone/>
              <a:defRPr sz="2000" b="0" i="0" u="none">
                <a:solidFill>
                  <a:schemeClr val="dk2"/>
                </a:solidFill>
                <a:latin typeface="Arial"/>
                <a:ea typeface="Arial"/>
                <a:cs typeface="Arial"/>
                <a:sym typeface="Arial"/>
              </a:defRPr>
            </a:lvl5pPr>
            <a:lvl6pPr marL="0" marR="0" lvl="5" indent="0" algn="ctr" rtl="0">
              <a:lnSpc>
                <a:spcPct val="100000"/>
              </a:lnSpc>
              <a:spcBef>
                <a:spcPts val="0"/>
              </a:spcBef>
              <a:spcAft>
                <a:spcPts val="0"/>
              </a:spcAft>
              <a:buNone/>
              <a:defRPr sz="2000" b="0" i="0" u="none">
                <a:solidFill>
                  <a:schemeClr val="dk2"/>
                </a:solidFill>
                <a:latin typeface="Arial"/>
                <a:ea typeface="Arial"/>
                <a:cs typeface="Arial"/>
                <a:sym typeface="Arial"/>
              </a:defRPr>
            </a:lvl6pPr>
            <a:lvl7pPr marL="0" marR="0" lvl="6" indent="0" algn="ctr" rtl="0">
              <a:lnSpc>
                <a:spcPct val="100000"/>
              </a:lnSpc>
              <a:spcBef>
                <a:spcPts val="0"/>
              </a:spcBef>
              <a:spcAft>
                <a:spcPts val="0"/>
              </a:spcAft>
              <a:buNone/>
              <a:defRPr sz="2000" b="0" i="0" u="none">
                <a:solidFill>
                  <a:schemeClr val="dk2"/>
                </a:solidFill>
                <a:latin typeface="Arial"/>
                <a:ea typeface="Arial"/>
                <a:cs typeface="Arial"/>
                <a:sym typeface="Arial"/>
              </a:defRPr>
            </a:lvl7pPr>
            <a:lvl8pPr marL="0" marR="0" lvl="7" indent="0" algn="ctr" rtl="0">
              <a:lnSpc>
                <a:spcPct val="100000"/>
              </a:lnSpc>
              <a:spcBef>
                <a:spcPts val="0"/>
              </a:spcBef>
              <a:spcAft>
                <a:spcPts val="0"/>
              </a:spcAft>
              <a:buNone/>
              <a:defRPr sz="2000" b="0" i="0" u="none">
                <a:solidFill>
                  <a:schemeClr val="dk2"/>
                </a:solidFill>
                <a:latin typeface="Arial"/>
                <a:ea typeface="Arial"/>
                <a:cs typeface="Arial"/>
                <a:sym typeface="Arial"/>
              </a:defRPr>
            </a:lvl8pPr>
            <a:lvl9pPr marL="0" marR="0" lvl="8" indent="0" algn="ctr" rtl="0">
              <a:lnSpc>
                <a:spcPct val="100000"/>
              </a:lnSpc>
              <a:spcBef>
                <a:spcPts val="0"/>
              </a:spcBef>
              <a:spcAft>
                <a:spcPts val="0"/>
              </a:spcAft>
              <a:buNone/>
              <a:defRPr sz="2000" b="0" i="0" u="none">
                <a:solidFill>
                  <a:schemeClr val="dk2"/>
                </a:solidFill>
                <a:latin typeface="Arial"/>
                <a:ea typeface="Arial"/>
                <a:cs typeface="Arial"/>
                <a:sym typeface="Arial"/>
              </a:defRPr>
            </a:lvl9pPr>
          </a:lstStyle>
          <a:p>
            <a:pPr marL="0" lvl="0" indent="0" algn="ctr"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0" r:id="rId1"/>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omments" Target="../comments/comment3.xml"/><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76200"/>
            <a:ext cx="8229600" cy="91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Font typeface="Helvetica Neue"/>
              <a:buNone/>
            </a:pPr>
            <a:endParaRPr/>
          </a:p>
        </p:txBody>
      </p:sp>
      <p:sp>
        <p:nvSpPr>
          <p:cNvPr id="42" name="Google Shape;42;p7"/>
          <p:cNvSpPr txBox="1"/>
          <p:nvPr/>
        </p:nvSpPr>
        <p:spPr>
          <a:xfrm>
            <a:off x="1447800" y="1752600"/>
            <a:ext cx="6477000" cy="42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100"/>
              <a:buFont typeface="Arial"/>
              <a:buNone/>
            </a:pPr>
            <a:endParaRPr sz="4000">
              <a:solidFill>
                <a:schemeClr val="dk2"/>
              </a:solidFill>
              <a:latin typeface="Gill Sans"/>
              <a:ea typeface="Gill Sans"/>
              <a:cs typeface="Gill Sans"/>
              <a:sym typeface="Gill Sans"/>
            </a:endParaRPr>
          </a:p>
          <a:p>
            <a:pPr marL="0" lvl="0" indent="0" algn="l" rtl="0">
              <a:lnSpc>
                <a:spcPct val="115000"/>
              </a:lnSpc>
              <a:spcBef>
                <a:spcPts val="0"/>
              </a:spcBef>
              <a:spcAft>
                <a:spcPts val="0"/>
              </a:spcAft>
              <a:buClr>
                <a:srgbClr val="000000"/>
              </a:buClr>
              <a:buSzPts val="1100"/>
              <a:buFont typeface="Arial"/>
              <a:buNone/>
            </a:pPr>
            <a:endParaRPr sz="4000">
              <a:solidFill>
                <a:schemeClr val="dk2"/>
              </a:solidFill>
              <a:latin typeface="Gill Sans"/>
              <a:ea typeface="Gill Sans"/>
              <a:cs typeface="Gill Sans"/>
              <a:sym typeface="Gill Sans"/>
            </a:endParaRPr>
          </a:p>
          <a:p>
            <a:pPr marL="0" lvl="0" indent="0" algn="ctr" rtl="0">
              <a:lnSpc>
                <a:spcPct val="115000"/>
              </a:lnSpc>
              <a:spcBef>
                <a:spcPts val="0"/>
              </a:spcBef>
              <a:spcAft>
                <a:spcPts val="0"/>
              </a:spcAft>
              <a:buClr>
                <a:srgbClr val="000000"/>
              </a:buClr>
              <a:buSzPts val="1100"/>
              <a:buFont typeface="Arial"/>
              <a:buNone/>
            </a:pPr>
            <a:r>
              <a:rPr lang="en-US" sz="4000">
                <a:solidFill>
                  <a:schemeClr val="dk2"/>
                </a:solidFill>
                <a:latin typeface="Gill Sans"/>
                <a:ea typeface="Gill Sans"/>
                <a:cs typeface="Gill Sans"/>
                <a:sym typeface="Gill Sans"/>
              </a:rPr>
              <a:t>Gear Up for College</a:t>
            </a:r>
            <a:endParaRPr sz="4000">
              <a:solidFill>
                <a:schemeClr val="dk2"/>
              </a:solidFill>
              <a:latin typeface="Gill Sans"/>
              <a:ea typeface="Gill Sans"/>
              <a:cs typeface="Gill Sans"/>
              <a:sym typeface="Gill Sans"/>
            </a:endParaRPr>
          </a:p>
          <a:p>
            <a:pPr marL="0" lvl="0" indent="0" algn="ctr" rtl="0">
              <a:lnSpc>
                <a:spcPct val="115000"/>
              </a:lnSpc>
              <a:spcBef>
                <a:spcPts val="0"/>
              </a:spcBef>
              <a:spcAft>
                <a:spcPts val="0"/>
              </a:spcAft>
              <a:buClr>
                <a:srgbClr val="000000"/>
              </a:buClr>
              <a:buSzPts val="1100"/>
              <a:buFont typeface="Arial"/>
              <a:buNone/>
            </a:pPr>
            <a:r>
              <a:rPr lang="en-US" sz="2400">
                <a:solidFill>
                  <a:schemeClr val="dk2"/>
                </a:solidFill>
                <a:latin typeface="Gill Sans"/>
                <a:ea typeface="Gill Sans"/>
                <a:cs typeface="Gill Sans"/>
                <a:sym typeface="Gill Sans"/>
              </a:rPr>
              <a:t>La Crosse Promise Future Center</a:t>
            </a:r>
            <a:endParaRPr sz="2400">
              <a:solidFill>
                <a:schemeClr val="dk2"/>
              </a:solidFill>
              <a:latin typeface="Gill Sans"/>
              <a:ea typeface="Gill Sans"/>
              <a:cs typeface="Gill Sans"/>
              <a:sym typeface="Gill Sans"/>
            </a:endParaRPr>
          </a:p>
          <a:p>
            <a:pPr marL="0" marR="0" lvl="0" indent="0" algn="ctr" rtl="0">
              <a:lnSpc>
                <a:spcPct val="100000"/>
              </a:lnSpc>
              <a:spcBef>
                <a:spcPts val="0"/>
              </a:spcBef>
              <a:spcAft>
                <a:spcPts val="0"/>
              </a:spcAft>
              <a:buClr>
                <a:srgbClr val="6D6D6D"/>
              </a:buClr>
              <a:buFont typeface="Arial"/>
              <a:buNone/>
            </a:pPr>
            <a:endParaRPr sz="4000">
              <a:solidFill>
                <a:srgbClr val="6D6D6D"/>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4749800"/>
            <a:ext cx="812800" cy="812800"/>
          </a:xfrm>
          <a:prstGeom prst="rect">
            <a:avLst/>
          </a:prstGeom>
        </p:spPr>
      </p:pic>
    </p:spTree>
  </p:cSld>
  <p:clrMapOvr>
    <a:masterClrMapping/>
  </p:clrMapOvr>
  <p:transition spd="slow" advTm="3637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Career and Major Exploration</a:t>
            </a:r>
            <a:endParaRPr sz="4400" b="0" i="0" u="none" strike="noStrike" cap="none">
              <a:solidFill>
                <a:schemeClr val="lt1"/>
              </a:solidFill>
              <a:latin typeface="Helvetica Neue"/>
              <a:ea typeface="Helvetica Neue"/>
              <a:cs typeface="Helvetica Neue"/>
              <a:sym typeface="Helvetica Neue"/>
            </a:endParaRPr>
          </a:p>
        </p:txBody>
      </p:sp>
      <p:sp>
        <p:nvSpPr>
          <p:cNvPr id="103" name="Google Shape;103;p16"/>
          <p:cNvSpPr txBox="1">
            <a:spLocks noGrp="1"/>
          </p:cNvSpPr>
          <p:nvPr>
            <p:ph type="body" idx="1"/>
          </p:nvPr>
        </p:nvSpPr>
        <p:spPr>
          <a:xfrm>
            <a:off x="76200" y="1828800"/>
            <a:ext cx="8229600" cy="403860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800"/>
              </a:spcBef>
              <a:spcAft>
                <a:spcPts val="0"/>
              </a:spcAft>
              <a:buClr>
                <a:srgbClr val="6D6D6D"/>
              </a:buClr>
              <a:buSzPts val="2800"/>
              <a:buFont typeface="Gill Sans"/>
              <a:buChar char="▪"/>
            </a:pPr>
            <a:r>
              <a:rPr lang="en-US" sz="2800">
                <a:solidFill>
                  <a:srgbClr val="6D6D6D"/>
                </a:solidFill>
                <a:latin typeface="Gill Sans"/>
                <a:ea typeface="Gill Sans"/>
                <a:cs typeface="Gill Sans"/>
                <a:sym typeface="Gill Sans"/>
              </a:rPr>
              <a:t>Assessment tests</a:t>
            </a:r>
            <a:endParaRPr sz="2800">
              <a:solidFill>
                <a:srgbClr val="000000"/>
              </a:solidFill>
            </a:endParaRPr>
          </a:p>
          <a:p>
            <a:pPr marL="457200" lvl="0" indent="-406400" algn="l" rtl="0">
              <a:lnSpc>
                <a:spcPct val="115000"/>
              </a:lnSpc>
              <a:spcBef>
                <a:spcPts val="0"/>
              </a:spcBef>
              <a:spcAft>
                <a:spcPts val="0"/>
              </a:spcAft>
              <a:buClr>
                <a:srgbClr val="6D6D6D"/>
              </a:buClr>
              <a:buSzPts val="2800"/>
              <a:buFont typeface="Gill Sans"/>
              <a:buChar char="▪"/>
            </a:pPr>
            <a:r>
              <a:rPr lang="en-US" sz="2800">
                <a:solidFill>
                  <a:srgbClr val="6D6D6D"/>
                </a:solidFill>
                <a:latin typeface="Gill Sans"/>
                <a:ea typeface="Gill Sans"/>
                <a:cs typeface="Gill Sans"/>
                <a:sym typeface="Gill Sans"/>
              </a:rPr>
              <a:t>Job Shadow</a:t>
            </a:r>
            <a:endParaRPr sz="2800">
              <a:latin typeface="Gill Sans"/>
              <a:ea typeface="Gill Sans"/>
              <a:cs typeface="Gill Sans"/>
              <a:sym typeface="Gill Sans"/>
            </a:endParaRPr>
          </a:p>
          <a:p>
            <a:pPr marL="914400" lvl="1" indent="-406400" algn="l" rtl="0">
              <a:lnSpc>
                <a:spcPct val="115000"/>
              </a:lnSpc>
              <a:spcBef>
                <a:spcPts val="0"/>
              </a:spcBef>
              <a:spcAft>
                <a:spcPts val="0"/>
              </a:spcAft>
              <a:buClr>
                <a:srgbClr val="6D6D6D"/>
              </a:buClr>
              <a:buSzPts val="2800"/>
              <a:buFont typeface="Gill Sans"/>
              <a:buChar char="▪"/>
            </a:pPr>
            <a:r>
              <a:rPr lang="en-US" sz="1800">
                <a:solidFill>
                  <a:srgbClr val="6D6D6D"/>
                </a:solidFill>
                <a:latin typeface="Gill Sans"/>
                <a:ea typeface="Gill Sans"/>
                <a:cs typeface="Gill Sans"/>
                <a:sym typeface="Gill Sans"/>
              </a:rPr>
              <a:t>Veterinarian, </a:t>
            </a:r>
            <a:r>
              <a:rPr lang="en-US" sz="1800">
                <a:latin typeface="Gill Sans"/>
                <a:ea typeface="Gill Sans"/>
                <a:cs typeface="Gill Sans"/>
                <a:sym typeface="Gill Sans"/>
              </a:rPr>
              <a:t>Social Worker</a:t>
            </a:r>
            <a:r>
              <a:rPr lang="en-US" sz="1800">
                <a:solidFill>
                  <a:srgbClr val="6D6D6D"/>
                </a:solidFill>
                <a:latin typeface="Gill Sans"/>
                <a:ea typeface="Gill Sans"/>
                <a:cs typeface="Gill Sans"/>
                <a:sym typeface="Gill Sans"/>
              </a:rPr>
              <a:t>, Pharmacists</a:t>
            </a:r>
            <a:endParaRPr sz="1800">
              <a:solidFill>
                <a:srgbClr val="6D6D6D"/>
              </a:solidFill>
              <a:latin typeface="Gill Sans"/>
              <a:ea typeface="Gill Sans"/>
              <a:cs typeface="Gill Sans"/>
              <a:sym typeface="Gill Sans"/>
            </a:endParaRPr>
          </a:p>
          <a:p>
            <a:pPr marL="457200" lvl="0" indent="-406400" algn="l" rtl="0">
              <a:lnSpc>
                <a:spcPct val="115000"/>
              </a:lnSpc>
              <a:spcBef>
                <a:spcPts val="0"/>
              </a:spcBef>
              <a:spcAft>
                <a:spcPts val="0"/>
              </a:spcAft>
              <a:buClr>
                <a:srgbClr val="6D6D6D"/>
              </a:buClr>
              <a:buSzPts val="2800"/>
              <a:buFont typeface="Gill Sans"/>
              <a:buChar char="▪"/>
            </a:pPr>
            <a:r>
              <a:rPr lang="en-US" sz="2800">
                <a:solidFill>
                  <a:srgbClr val="6D6D6D"/>
                </a:solidFill>
                <a:latin typeface="Gill Sans"/>
                <a:ea typeface="Gill Sans"/>
                <a:cs typeface="Gill Sans"/>
                <a:sym typeface="Gill Sans"/>
              </a:rPr>
              <a:t>Program Shadows</a:t>
            </a:r>
            <a:endParaRPr sz="2800">
              <a:solidFill>
                <a:srgbClr val="000000"/>
              </a:solidFill>
            </a:endParaRPr>
          </a:p>
          <a:p>
            <a:pPr marL="457200" lvl="0" indent="-406400" algn="l" rtl="0">
              <a:lnSpc>
                <a:spcPct val="115000"/>
              </a:lnSpc>
              <a:spcBef>
                <a:spcPts val="0"/>
              </a:spcBef>
              <a:spcAft>
                <a:spcPts val="0"/>
              </a:spcAft>
              <a:buSzPts val="2800"/>
              <a:buFont typeface="Gill Sans"/>
              <a:buChar char="▪"/>
            </a:pPr>
            <a:r>
              <a:rPr lang="en-US" sz="2800">
                <a:latin typeface="Gill Sans"/>
                <a:ea typeface="Gill Sans"/>
                <a:cs typeface="Gill Sans"/>
                <a:sym typeface="Gill Sans"/>
              </a:rPr>
              <a:t>Career Connections</a:t>
            </a:r>
            <a:endParaRPr sz="2800">
              <a:latin typeface="Gill Sans"/>
              <a:ea typeface="Gill Sans"/>
              <a:cs typeface="Gill Sans"/>
              <a:sym typeface="Gill Sans"/>
            </a:endParaRPr>
          </a:p>
          <a:p>
            <a:pPr indent="-406400">
              <a:lnSpc>
                <a:spcPct val="114999"/>
              </a:lnSpc>
              <a:spcBef>
                <a:spcPts val="0"/>
              </a:spcBef>
              <a:buSzPts val="2800"/>
              <a:buFont typeface="Gill Sans"/>
              <a:buChar char="▪"/>
            </a:pPr>
            <a:r>
              <a:rPr lang="en-US" sz="2800">
                <a:latin typeface="Gill Sans"/>
                <a:ea typeface="Gill Sans"/>
                <a:cs typeface="Gill Sans"/>
              </a:rPr>
              <a:t>Spring Job Fair</a:t>
            </a:r>
            <a:endParaRPr lang="en-US" sz="2800">
              <a:latin typeface="Gill Sans"/>
              <a:ea typeface="Gill Sans"/>
              <a:cs typeface="Gill Sans"/>
              <a:sym typeface="Gill Sans"/>
            </a:endParaRPr>
          </a:p>
          <a:p>
            <a:pPr marL="457200" lvl="0" indent="-406400" algn="l" rtl="0">
              <a:lnSpc>
                <a:spcPct val="115000"/>
              </a:lnSpc>
              <a:spcBef>
                <a:spcPts val="0"/>
              </a:spcBef>
              <a:spcAft>
                <a:spcPts val="0"/>
              </a:spcAft>
              <a:buSzPts val="2800"/>
              <a:buFont typeface="Gill Sans"/>
              <a:buChar char="▪"/>
            </a:pPr>
            <a:r>
              <a:rPr lang="en-US" sz="2800">
                <a:latin typeface="Gill Sans"/>
                <a:ea typeface="Gill Sans"/>
                <a:cs typeface="Gill Sans"/>
                <a:sym typeface="Gill Sans"/>
              </a:rPr>
              <a:t>Partner events</a:t>
            </a:r>
            <a:endParaRPr sz="2800">
              <a:latin typeface="Gill Sans"/>
              <a:ea typeface="Gill Sans"/>
              <a:cs typeface="Gill Sans"/>
              <a:sym typeface="Gill Sans"/>
            </a:endParaRPr>
          </a:p>
          <a:p>
            <a:pPr marL="914400" lvl="1" indent="-406400" algn="l" rtl="0">
              <a:lnSpc>
                <a:spcPct val="115000"/>
              </a:lnSpc>
              <a:spcBef>
                <a:spcPts val="0"/>
              </a:spcBef>
              <a:spcAft>
                <a:spcPts val="0"/>
              </a:spcAft>
              <a:buSzPts val="2800"/>
              <a:buFont typeface="Gill Sans"/>
              <a:buChar char="▪"/>
            </a:pPr>
            <a:r>
              <a:rPr lang="en-US" sz="2800">
                <a:latin typeface="Gill Sans"/>
                <a:ea typeface="Gill Sans"/>
                <a:cs typeface="Gill Sans"/>
                <a:sym typeface="Gill Sans"/>
              </a:rPr>
              <a:t>Pizza &amp; Professionals</a:t>
            </a:r>
            <a:endParaRPr>
              <a:latin typeface="Gill Sans"/>
              <a:ea typeface="Gill Sans"/>
              <a:cs typeface="Gill Sans"/>
              <a:sym typeface="Gill Sans"/>
            </a:endParaRPr>
          </a:p>
          <a:p>
            <a:pPr marL="914400" lvl="1" indent="-415290" algn="l" rtl="0">
              <a:lnSpc>
                <a:spcPct val="115000"/>
              </a:lnSpc>
              <a:spcBef>
                <a:spcPts val="0"/>
              </a:spcBef>
              <a:spcAft>
                <a:spcPts val="0"/>
              </a:spcAft>
              <a:buSzPts val="2940"/>
              <a:buFont typeface="Gill Sans"/>
              <a:buChar char="▪"/>
            </a:pPr>
            <a:r>
              <a:rPr lang="en-US">
                <a:latin typeface="Gill Sans"/>
                <a:ea typeface="Gill Sans"/>
                <a:cs typeface="Gill Sans"/>
                <a:sym typeface="Gill Sans"/>
              </a:rPr>
              <a:t>WEF/Career Expo (Oct. 4th)</a:t>
            </a:r>
            <a:endParaRPr>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104" name="Google Shape;104;p16"/>
          <p:cNvPicPr preferRelativeResize="0"/>
          <p:nvPr/>
        </p:nvPicPr>
        <p:blipFill>
          <a:blip r:embed="rId5">
            <a:alphaModFix/>
          </a:blip>
          <a:stretch>
            <a:fillRect/>
          </a:stretch>
        </p:blipFill>
        <p:spPr>
          <a:xfrm>
            <a:off x="5383175" y="1560475"/>
            <a:ext cx="3760825" cy="4306925"/>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5332413"/>
            <a:ext cx="812800" cy="812800"/>
          </a:xfrm>
          <a:prstGeom prst="rect">
            <a:avLst/>
          </a:prstGeom>
        </p:spPr>
      </p:pic>
    </p:spTree>
  </p:cSld>
  <p:clrMapOvr>
    <a:masterClrMapping/>
  </p:clrMapOvr>
  <p:transition spd="slow" advTm="263115">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Essays</a:t>
            </a:r>
            <a:endParaRPr sz="4400" b="0" i="0" u="none" strike="noStrike" cap="none">
              <a:solidFill>
                <a:schemeClr val="lt1"/>
              </a:solidFill>
              <a:latin typeface="Helvetica Neue"/>
              <a:ea typeface="Helvetica Neue"/>
              <a:cs typeface="Helvetica Neue"/>
              <a:sym typeface="Helvetica Neue"/>
            </a:endParaRPr>
          </a:p>
        </p:txBody>
      </p:sp>
      <p:sp>
        <p:nvSpPr>
          <p:cNvPr id="110" name="Google Shape;110;p17"/>
          <p:cNvSpPr txBox="1">
            <a:spLocks noGrp="1"/>
          </p:cNvSpPr>
          <p:nvPr>
            <p:ph type="body" idx="1"/>
          </p:nvPr>
        </p:nvSpPr>
        <p:spPr>
          <a:xfrm>
            <a:off x="3048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700"/>
              </a:spcBef>
              <a:spcAft>
                <a:spcPts val="0"/>
              </a:spcAft>
              <a:buSzPts val="3360"/>
              <a:buChar char="▪"/>
            </a:pPr>
            <a:r>
              <a:rPr lang="en-US" sz="2800">
                <a:solidFill>
                  <a:srgbClr val="6D6D6D"/>
                </a:solidFill>
                <a:latin typeface="Gill Sans"/>
                <a:ea typeface="Gill Sans"/>
                <a:cs typeface="Gill Sans"/>
                <a:sym typeface="Gill Sans"/>
              </a:rPr>
              <a:t>Essay writing workshop </a:t>
            </a:r>
            <a:r>
              <a:rPr lang="en-US" sz="2800">
                <a:latin typeface="Gill Sans"/>
                <a:ea typeface="Gill Sans"/>
                <a:cs typeface="Gill Sans"/>
                <a:sym typeface="Gill Sans"/>
              </a:rPr>
              <a:t>Wednesday, October 3rd</a:t>
            </a:r>
            <a:r>
              <a:rPr lang="en-US" sz="2800">
                <a:solidFill>
                  <a:srgbClr val="6D6D6D"/>
                </a:solidFill>
                <a:latin typeface="Gill Sans"/>
                <a:ea typeface="Gill Sans"/>
                <a:cs typeface="Gill Sans"/>
                <a:sym typeface="Gill Sans"/>
              </a:rPr>
              <a:t>   	Logan High School, rm 125, 6pm</a:t>
            </a:r>
            <a:r>
              <a:rPr lang="en-US">
                <a:solidFill>
                  <a:srgbClr val="6D6D6D"/>
                </a:solidFill>
                <a:latin typeface="Gill Sans"/>
                <a:ea typeface="Gill Sans"/>
                <a:cs typeface="Gill Sans"/>
                <a:sym typeface="Gill Sans"/>
              </a:rPr>
              <a:t> </a:t>
            </a:r>
            <a:endParaRPr sz="2500">
              <a:solidFill>
                <a:schemeClr val="dk1"/>
              </a:solidFill>
            </a:endParaRPr>
          </a:p>
          <a:p>
            <a:pPr marL="457200" lvl="0" indent="-441960" algn="l" rtl="0">
              <a:lnSpc>
                <a:spcPct val="115000"/>
              </a:lnSpc>
              <a:spcBef>
                <a:spcPts val="0"/>
              </a:spcBef>
              <a:spcAft>
                <a:spcPts val="0"/>
              </a:spcAft>
              <a:buSzPts val="3360"/>
              <a:buChar char="▪"/>
            </a:pPr>
            <a:r>
              <a:rPr lang="en-US" sz="2800">
                <a:solidFill>
                  <a:srgbClr val="6D6D6D"/>
                </a:solidFill>
                <a:latin typeface="Gill Sans"/>
                <a:ea typeface="Gill Sans"/>
                <a:cs typeface="Gill Sans"/>
                <a:sym typeface="Gill Sans"/>
              </a:rPr>
              <a:t>What </a:t>
            </a:r>
            <a:r>
              <a:rPr lang="en-US" sz="2800">
                <a:latin typeface="Gill Sans"/>
                <a:ea typeface="Gill Sans"/>
                <a:cs typeface="Gill Sans"/>
                <a:sym typeface="Gill Sans"/>
              </a:rPr>
              <a:t>are</a:t>
            </a:r>
            <a:r>
              <a:rPr lang="en-US" sz="2800">
                <a:solidFill>
                  <a:srgbClr val="6D6D6D"/>
                </a:solidFill>
                <a:latin typeface="Gill Sans"/>
                <a:ea typeface="Gill Sans"/>
                <a:cs typeface="Gill Sans"/>
                <a:sym typeface="Gill Sans"/>
              </a:rPr>
              <a:t> </a:t>
            </a:r>
            <a:r>
              <a:rPr lang="en-US" sz="2800">
                <a:latin typeface="Gill Sans"/>
                <a:ea typeface="Gill Sans"/>
                <a:cs typeface="Gill Sans"/>
                <a:sym typeface="Gill Sans"/>
              </a:rPr>
              <a:t>a</a:t>
            </a:r>
            <a:r>
              <a:rPr lang="en-US" sz="2800">
                <a:solidFill>
                  <a:srgbClr val="6D6D6D"/>
                </a:solidFill>
                <a:latin typeface="Gill Sans"/>
                <a:ea typeface="Gill Sans"/>
                <a:cs typeface="Gill Sans"/>
                <a:sym typeface="Gill Sans"/>
              </a:rPr>
              <a:t>dmissions offices looking for?</a:t>
            </a:r>
            <a:endParaRPr sz="2950">
              <a:solidFill>
                <a:schemeClr val="dk1"/>
              </a:solidFill>
            </a:endParaRPr>
          </a:p>
          <a:p>
            <a:pPr marL="457200" lvl="0" indent="-441960" algn="l" rtl="0">
              <a:lnSpc>
                <a:spcPct val="115000"/>
              </a:lnSpc>
              <a:spcBef>
                <a:spcPts val="0"/>
              </a:spcBef>
              <a:spcAft>
                <a:spcPts val="0"/>
              </a:spcAft>
              <a:buSzPts val="3360"/>
              <a:buChar char="▪"/>
            </a:pPr>
            <a:r>
              <a:rPr lang="en-US" sz="2800">
                <a:solidFill>
                  <a:srgbClr val="6D6D6D"/>
                </a:solidFill>
                <a:latin typeface="Gill Sans"/>
                <a:ea typeface="Gill Sans"/>
                <a:cs typeface="Gill Sans"/>
                <a:sym typeface="Gill Sans"/>
              </a:rPr>
              <a:t>Prompts</a:t>
            </a:r>
            <a:r>
              <a:rPr lang="en-US" sz="2800">
                <a:latin typeface="Gill Sans"/>
                <a:ea typeface="Gill Sans"/>
                <a:cs typeface="Gill Sans"/>
                <a:sym typeface="Gill Sans"/>
              </a:rPr>
              <a:t> </a:t>
            </a:r>
            <a:r>
              <a:rPr lang="en-US" sz="2800">
                <a:solidFill>
                  <a:srgbClr val="6D6D6D"/>
                </a:solidFill>
                <a:latin typeface="Gill Sans"/>
                <a:ea typeface="Gill Sans"/>
                <a:cs typeface="Gill Sans"/>
                <a:sym typeface="Gill Sans"/>
              </a:rPr>
              <a:t>- apply.wisconsin.edu</a:t>
            </a:r>
            <a:endParaRPr sz="2950">
              <a:solidFill>
                <a:schemeClr val="dk1"/>
              </a:solidFill>
            </a:endParaRPr>
          </a:p>
          <a:p>
            <a:pPr marL="457200" lvl="0" indent="-441960" algn="l" rtl="0">
              <a:lnSpc>
                <a:spcPct val="115000"/>
              </a:lnSpc>
              <a:spcBef>
                <a:spcPts val="0"/>
              </a:spcBef>
              <a:spcAft>
                <a:spcPts val="0"/>
              </a:spcAft>
              <a:buSzPts val="3360"/>
              <a:buChar char="▪"/>
            </a:pPr>
            <a:r>
              <a:rPr lang="en-US" sz="2800">
                <a:solidFill>
                  <a:srgbClr val="6D6D6D"/>
                </a:solidFill>
                <a:latin typeface="Gill Sans"/>
                <a:ea typeface="Gill Sans"/>
                <a:cs typeface="Gill Sans"/>
                <a:sym typeface="Gill Sans"/>
              </a:rPr>
              <a:t>Come in for help! </a:t>
            </a:r>
            <a:endParaRPr sz="2800">
              <a:solidFill>
                <a:srgbClr val="6D6D6D"/>
              </a:solidFill>
              <a:latin typeface="Gill Sans"/>
              <a:ea typeface="Gill Sans"/>
              <a:cs typeface="Gill Sans"/>
              <a:sym typeface="Gill Sans"/>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292725"/>
            <a:ext cx="812800" cy="812800"/>
          </a:xfrm>
          <a:prstGeom prst="rect">
            <a:avLst/>
          </a:prstGeom>
        </p:spPr>
      </p:pic>
    </p:spTree>
  </p:cSld>
  <p:clrMapOvr>
    <a:masterClrMapping/>
  </p:clrMapOvr>
  <p:transition spd="slow" advTm="11829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Senior</a:t>
            </a:r>
            <a:r>
              <a:rPr lang="en-US">
                <a:solidFill>
                  <a:srgbClr val="FFFFFF"/>
                </a:solidFill>
                <a:latin typeface="Arial"/>
                <a:ea typeface="Arial"/>
                <a:cs typeface="Arial"/>
                <a:sym typeface="Arial"/>
              </a:rPr>
              <a:t> Year</a:t>
            </a:r>
            <a:endParaRPr sz="4400" b="0" i="0" u="none" strike="noStrike" cap="none">
              <a:solidFill>
                <a:schemeClr val="lt1"/>
              </a:solidFill>
              <a:latin typeface="Helvetica Neue"/>
              <a:ea typeface="Helvetica Neue"/>
              <a:cs typeface="Helvetica Neue"/>
              <a:sym typeface="Helvetica Neue"/>
            </a:endParaRPr>
          </a:p>
        </p:txBody>
      </p:sp>
      <p:sp>
        <p:nvSpPr>
          <p:cNvPr id="116" name="Google Shape;116;p18"/>
          <p:cNvSpPr txBox="1">
            <a:spLocks noGrp="1"/>
          </p:cNvSpPr>
          <p:nvPr>
            <p:ph type="body" idx="1"/>
          </p:nvPr>
        </p:nvSpPr>
        <p:spPr>
          <a:xfrm>
            <a:off x="457200" y="1447800"/>
            <a:ext cx="8229600" cy="403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None/>
            </a:pPr>
            <a:endParaRPr>
              <a:solidFill>
                <a:srgbClr val="6D6D6D"/>
              </a:solidFill>
              <a:latin typeface="Gill Sans"/>
              <a:ea typeface="Gill Sans"/>
              <a:cs typeface="Gill Sans"/>
              <a:sym typeface="Gill Sans"/>
            </a:endParaRPr>
          </a:p>
          <a:p>
            <a:pPr marL="457200" lvl="0" indent="-441960" algn="l" rtl="0">
              <a:lnSpc>
                <a:spcPct val="115000"/>
              </a:lnSpc>
              <a:spcBef>
                <a:spcPts val="800"/>
              </a:spcBef>
              <a:spcAft>
                <a:spcPts val="0"/>
              </a:spcAft>
              <a:buSzPts val="3360"/>
              <a:buChar char="▪"/>
            </a:pPr>
            <a:r>
              <a:rPr lang="en-US">
                <a:solidFill>
                  <a:srgbClr val="6D6D6D"/>
                </a:solidFill>
                <a:latin typeface="Gill Sans"/>
                <a:ea typeface="Gill Sans"/>
                <a:cs typeface="Gill Sans"/>
                <a:sym typeface="Gill Sans"/>
              </a:rPr>
              <a:t>Applying for schools</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What do schools look at?</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FAFSA</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Scholarships</a:t>
            </a:r>
            <a:endParaRPr>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349875"/>
            <a:ext cx="812800" cy="812800"/>
          </a:xfrm>
          <a:prstGeom prst="rect">
            <a:avLst/>
          </a:prstGeom>
        </p:spPr>
      </p:pic>
    </p:spTree>
  </p:cSld>
  <p:clrMapOvr>
    <a:masterClrMapping/>
  </p:clrMapOvr>
  <p:transition spd="slow" advTm="16495">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Applying to College</a:t>
            </a:r>
            <a:endParaRPr sz="4400" b="0" i="0" u="none" strike="noStrike" cap="none">
              <a:solidFill>
                <a:schemeClr val="lt1"/>
              </a:solidFill>
              <a:latin typeface="Helvetica Neue"/>
              <a:ea typeface="Helvetica Neue"/>
              <a:cs typeface="Helvetica Neue"/>
              <a:sym typeface="Helvetica Neue"/>
            </a:endParaRPr>
          </a:p>
        </p:txBody>
      </p:sp>
      <p:sp>
        <p:nvSpPr>
          <p:cNvPr id="122" name="Google Shape;122;p19"/>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800"/>
              </a:spcBef>
              <a:spcAft>
                <a:spcPts val="0"/>
              </a:spcAft>
              <a:buSzPts val="3360"/>
              <a:buChar char="▪"/>
            </a:pPr>
            <a:r>
              <a:rPr lang="en-US">
                <a:solidFill>
                  <a:srgbClr val="6D6D6D"/>
                </a:solidFill>
                <a:latin typeface="Gill Sans"/>
                <a:ea typeface="Gill Sans"/>
                <a:cs typeface="Gill Sans"/>
                <a:sym typeface="Gill Sans"/>
              </a:rPr>
              <a:t>Early Decision vs. Early Action</a:t>
            </a:r>
            <a:endParaRPr>
              <a:solidFill>
                <a:srgbClr val="6D6D6D"/>
              </a:solidFill>
              <a:latin typeface="Gill Sans"/>
              <a:ea typeface="Gill Sans"/>
              <a:cs typeface="Gill Sans"/>
              <a:sym typeface="Gill Sans"/>
            </a:endParaRPr>
          </a:p>
          <a:p>
            <a:pPr marL="914400" lvl="1" indent="-406400" algn="l" rtl="0">
              <a:lnSpc>
                <a:spcPct val="115000"/>
              </a:lnSpc>
              <a:spcBef>
                <a:spcPts val="0"/>
              </a:spcBef>
              <a:spcAft>
                <a:spcPts val="0"/>
              </a:spcAft>
              <a:buSzPts val="2800"/>
              <a:buChar char="▪"/>
            </a:pPr>
            <a:r>
              <a:rPr lang="en-US" sz="2800">
                <a:solidFill>
                  <a:srgbClr val="6D6D6D"/>
                </a:solidFill>
                <a:latin typeface="Gill Sans"/>
                <a:ea typeface="Gill Sans"/>
                <a:cs typeface="Gill Sans"/>
                <a:sym typeface="Gill Sans"/>
              </a:rPr>
              <a:t>ED-binding</a:t>
            </a:r>
            <a:r>
              <a:rPr lang="en-US">
                <a:latin typeface="Gill Sans"/>
                <a:ea typeface="Gill Sans"/>
                <a:cs typeface="Gill Sans"/>
                <a:sym typeface="Gill Sans"/>
              </a:rPr>
              <a:t>, EA-find out earlier</a:t>
            </a:r>
            <a:endParaRPr sz="2800">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School</a:t>
            </a:r>
            <a:r>
              <a:rPr lang="en-US">
                <a:latin typeface="Gill Sans"/>
                <a:ea typeface="Gill Sans"/>
                <a:cs typeface="Gill Sans"/>
                <a:sym typeface="Gill Sans"/>
              </a:rPr>
              <a:t> applications</a:t>
            </a:r>
            <a:endParaRPr>
              <a:latin typeface="Gill Sans"/>
              <a:ea typeface="Gill Sans"/>
              <a:cs typeface="Gill Sans"/>
              <a:sym typeface="Gill Sans"/>
            </a:endParaRPr>
          </a:p>
          <a:p>
            <a:pPr marL="914400" lvl="1" indent="-415290" algn="l" rtl="0">
              <a:lnSpc>
                <a:spcPct val="115000"/>
              </a:lnSpc>
              <a:spcBef>
                <a:spcPts val="0"/>
              </a:spcBef>
              <a:spcAft>
                <a:spcPts val="0"/>
              </a:spcAft>
              <a:buSzPts val="2940"/>
              <a:buFont typeface="Gill Sans"/>
              <a:buChar char="▪"/>
            </a:pPr>
            <a:r>
              <a:rPr lang="en-US">
                <a:latin typeface="Gill Sans"/>
                <a:ea typeface="Gill Sans"/>
                <a:cs typeface="Gill Sans"/>
                <a:sym typeface="Gill Sans"/>
              </a:rPr>
              <a:t>Common app</a:t>
            </a:r>
            <a:endParaRPr>
              <a:latin typeface="Gill Sans"/>
              <a:ea typeface="Gill Sans"/>
              <a:cs typeface="Gill Sans"/>
              <a:sym typeface="Gill Sans"/>
            </a:endParaRPr>
          </a:p>
          <a:p>
            <a:pPr marL="914400" lvl="1" indent="-415290" algn="l" rtl="0">
              <a:lnSpc>
                <a:spcPct val="115000"/>
              </a:lnSpc>
              <a:spcBef>
                <a:spcPts val="0"/>
              </a:spcBef>
              <a:spcAft>
                <a:spcPts val="0"/>
              </a:spcAft>
              <a:buSzPts val="2940"/>
              <a:buFont typeface="Gill Sans"/>
              <a:buChar char="▪"/>
            </a:pPr>
            <a:r>
              <a:rPr lang="en-US" err="1">
                <a:latin typeface="Gill Sans"/>
                <a:ea typeface="Gill Sans"/>
                <a:cs typeface="Gill Sans"/>
                <a:sym typeface="Gill Sans"/>
              </a:rPr>
              <a:t>Westerntc.edu</a:t>
            </a:r>
            <a:endParaRPr>
              <a:latin typeface="Gill Sans"/>
              <a:ea typeface="Gill Sans"/>
              <a:cs typeface="Gill Sans"/>
              <a:sym typeface="Gill Sans"/>
            </a:endParaRPr>
          </a:p>
          <a:p>
            <a:pPr marL="914400" lvl="1" indent="-415290" algn="l" rtl="0">
              <a:lnSpc>
                <a:spcPct val="115000"/>
              </a:lnSpc>
              <a:spcBef>
                <a:spcPts val="0"/>
              </a:spcBef>
              <a:spcAft>
                <a:spcPts val="0"/>
              </a:spcAft>
              <a:buSzPts val="2940"/>
              <a:buChar char="▪"/>
            </a:pPr>
            <a:r>
              <a:rPr lang="en-US" sz="2800" err="1">
                <a:solidFill>
                  <a:srgbClr val="6D6D6D"/>
                </a:solidFill>
                <a:latin typeface="Gill Sans"/>
                <a:ea typeface="Gill Sans"/>
                <a:cs typeface="Gill Sans"/>
                <a:sym typeface="Gill Sans"/>
              </a:rPr>
              <a:t>Apply.wisconsin.edu</a:t>
            </a:r>
            <a:endParaRPr sz="2800">
              <a:solidFill>
                <a:srgbClr val="6D6D6D"/>
              </a:solidFill>
              <a:latin typeface="Gill Sans"/>
              <a:ea typeface="Gill Sans"/>
              <a:cs typeface="Gill Sans"/>
              <a:sym typeface="Gill Sans"/>
            </a:endParaRPr>
          </a:p>
          <a:p>
            <a:pPr marL="914400" lvl="1" indent="-415290" algn="l" rtl="0">
              <a:lnSpc>
                <a:spcPct val="115000"/>
              </a:lnSpc>
              <a:spcBef>
                <a:spcPts val="0"/>
              </a:spcBef>
              <a:spcAft>
                <a:spcPts val="0"/>
              </a:spcAft>
              <a:buSzPts val="2940"/>
              <a:buChar char="▪"/>
            </a:pPr>
            <a:r>
              <a:rPr lang="en-US">
                <a:solidFill>
                  <a:srgbClr val="6D6D6D"/>
                </a:solidFill>
                <a:latin typeface="Gill Sans"/>
                <a:ea typeface="Gill Sans"/>
                <a:cs typeface="Gill Sans"/>
                <a:sym typeface="Gill Sans"/>
              </a:rPr>
              <a:t>Applicant statements</a:t>
            </a:r>
            <a:endParaRPr>
              <a:solidFill>
                <a:srgbClr val="6D6D6D"/>
              </a:solidFill>
              <a:latin typeface="Gill Sans"/>
              <a:ea typeface="Gill Sans"/>
              <a:cs typeface="Gill Sans"/>
              <a:sym typeface="Gill Sans"/>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292725"/>
            <a:ext cx="812800" cy="812800"/>
          </a:xfrm>
          <a:prstGeom prst="rect">
            <a:avLst/>
          </a:prstGeom>
        </p:spPr>
      </p:pic>
    </p:spTree>
  </p:cSld>
  <p:clrMapOvr>
    <a:masterClrMapping/>
  </p:clrMapOvr>
  <p:transition spd="slow" advTm="252443">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UW-River Falls</a:t>
            </a:r>
            <a:endParaRPr sz="4400" b="0" i="0" u="none" strike="noStrike" cap="none">
              <a:solidFill>
                <a:schemeClr val="lt1"/>
              </a:solidFill>
              <a:latin typeface="Helvetica Neue"/>
              <a:ea typeface="Helvetica Neue"/>
              <a:cs typeface="Helvetica Neue"/>
              <a:sym typeface="Helvetica Neue"/>
            </a:endParaRPr>
          </a:p>
        </p:txBody>
      </p:sp>
      <p:sp>
        <p:nvSpPr>
          <p:cNvPr id="128" name="Google Shape;128;p20"/>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700"/>
              </a:spcBef>
              <a:spcAft>
                <a:spcPts val="0"/>
              </a:spcAft>
              <a:buSzPts val="3360"/>
              <a:buChar char="▪"/>
            </a:pPr>
            <a:r>
              <a:rPr lang="en-US" sz="2800">
                <a:solidFill>
                  <a:srgbClr val="6D6D6D"/>
                </a:solidFill>
                <a:latin typeface="Gill Sans"/>
                <a:ea typeface="Gill Sans"/>
                <a:cs typeface="Gill Sans"/>
                <a:sym typeface="Gill Sans"/>
              </a:rPr>
              <a:t>Students who rank in the top 40% of their class or have a minimum ACT score of 22 will typically be admitted.</a:t>
            </a:r>
            <a:endParaRPr sz="2950">
              <a:solidFill>
                <a:schemeClr val="dk1"/>
              </a:solidFill>
            </a:endParaRPr>
          </a:p>
          <a:p>
            <a:pPr marL="457200" lvl="0" indent="-441960" algn="l" rtl="0">
              <a:lnSpc>
                <a:spcPct val="115000"/>
              </a:lnSpc>
              <a:spcBef>
                <a:spcPts val="0"/>
              </a:spcBef>
              <a:spcAft>
                <a:spcPts val="0"/>
              </a:spcAft>
              <a:buSzPts val="3360"/>
              <a:buChar char="▪"/>
            </a:pPr>
            <a:r>
              <a:rPr lang="en-US" sz="2800">
                <a:solidFill>
                  <a:srgbClr val="6D6D6D"/>
                </a:solidFill>
                <a:latin typeface="Gill Sans"/>
                <a:ea typeface="Gill Sans"/>
                <a:cs typeface="Gill Sans"/>
                <a:sym typeface="Gill Sans"/>
              </a:rPr>
              <a:t>Nonacademic factors are also considered in the admission decision. They may include, but are not limited to, leadership, community service, creativity and/or unique talents, and personal characteristics that contribute to the strength and diversity of the university</a:t>
            </a: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435600"/>
            <a:ext cx="812800" cy="812800"/>
          </a:xfrm>
          <a:prstGeom prst="rect">
            <a:avLst/>
          </a:prstGeom>
        </p:spPr>
      </p:pic>
    </p:spTree>
  </p:cSld>
  <p:clrMapOvr>
    <a:masterClrMapping/>
  </p:clrMapOvr>
  <p:transition spd="slow" advTm="64634">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UW-Madison</a:t>
            </a:r>
            <a:endParaRPr sz="4400" b="0" i="0" u="none" strike="noStrike" cap="none">
              <a:solidFill>
                <a:schemeClr val="lt1"/>
              </a:solidFill>
              <a:latin typeface="Helvetica Neue"/>
              <a:ea typeface="Helvetica Neue"/>
              <a:cs typeface="Helvetica Neue"/>
              <a:sym typeface="Helvetica Neue"/>
            </a:endParaRPr>
          </a:p>
        </p:txBody>
      </p:sp>
      <p:sp>
        <p:nvSpPr>
          <p:cNvPr id="134" name="Google Shape;134;p21"/>
          <p:cNvSpPr txBox="1">
            <a:spLocks noGrp="1"/>
          </p:cNvSpPr>
          <p:nvPr>
            <p:ph type="body" idx="1"/>
          </p:nvPr>
        </p:nvSpPr>
        <p:spPr>
          <a:xfrm>
            <a:off x="152400" y="16764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500"/>
              </a:spcBef>
              <a:spcAft>
                <a:spcPts val="0"/>
              </a:spcAft>
              <a:buSzPts val="3360"/>
              <a:buChar char="▪"/>
            </a:pPr>
            <a:r>
              <a:rPr lang="en-US" sz="2200">
                <a:solidFill>
                  <a:srgbClr val="6D6D6D"/>
                </a:solidFill>
                <a:latin typeface="Gill Sans"/>
                <a:ea typeface="Gill Sans"/>
                <a:cs typeface="Gill Sans"/>
                <a:sym typeface="Gill Sans"/>
              </a:rPr>
              <a:t>Our holistic application process is designed to help us find these remarkable students, students who will add to the legacy of UW–Madison. We don't use formulas or charts and there is no required minimum test score, GPA, or class rank. We read each application thoroughly, one by one.</a:t>
            </a:r>
            <a:endParaRPr sz="2300">
              <a:solidFill>
                <a:schemeClr val="dk1"/>
              </a:solidFill>
            </a:endParaRPr>
          </a:p>
          <a:p>
            <a:pPr marL="457200" lvl="0" indent="-441960" algn="l" rtl="0">
              <a:lnSpc>
                <a:spcPct val="115000"/>
              </a:lnSpc>
              <a:spcBef>
                <a:spcPts val="0"/>
              </a:spcBef>
              <a:spcAft>
                <a:spcPts val="0"/>
              </a:spcAft>
              <a:buSzPts val="3360"/>
              <a:buChar char="▪"/>
            </a:pPr>
            <a:r>
              <a:rPr lang="en-US" sz="2200">
                <a:solidFill>
                  <a:srgbClr val="6D6D6D"/>
                </a:solidFill>
                <a:latin typeface="Gill Sans"/>
                <a:ea typeface="Gill Sans"/>
                <a:cs typeface="Gill Sans"/>
                <a:sym typeface="Gill Sans"/>
              </a:rPr>
              <a:t>First, we focus on academic excellence—courses, grades, and test scores. Beyond academics, we look for qualities such as leadership, concern for others and the community, and achievement in the arts, athletics, and other areas. We're also seeking diversity in personal background and experience and your potential for contribution to the Wisconsin community.</a:t>
            </a:r>
            <a:endParaRPr sz="2200">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1512" y="5435600"/>
            <a:ext cx="812800" cy="812800"/>
          </a:xfrm>
          <a:prstGeom prst="rect">
            <a:avLst/>
          </a:prstGeom>
        </p:spPr>
      </p:pic>
    </p:spTree>
  </p:cSld>
  <p:clrMapOvr>
    <a:masterClrMapping/>
  </p:clrMapOvr>
  <p:transition spd="slow" advTm="79211">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What</a:t>
            </a:r>
            <a:r>
              <a:rPr lang="en-US">
                <a:solidFill>
                  <a:srgbClr val="FFFFFF"/>
                </a:solidFill>
                <a:latin typeface="Arial"/>
                <a:ea typeface="Arial"/>
                <a:cs typeface="Arial"/>
                <a:sym typeface="Arial"/>
              </a:rPr>
              <a:t> </a:t>
            </a:r>
            <a:r>
              <a:rPr lang="en-US">
                <a:solidFill>
                  <a:srgbClr val="FFFFFF"/>
                </a:solidFill>
                <a:latin typeface="Gill Sans"/>
                <a:ea typeface="Gill Sans"/>
                <a:cs typeface="Gill Sans"/>
                <a:sym typeface="Gill Sans"/>
              </a:rPr>
              <a:t>do schools look at?</a:t>
            </a:r>
            <a:endParaRPr sz="4400" b="0" i="0" u="none" strike="noStrike" cap="none">
              <a:solidFill>
                <a:schemeClr val="lt1"/>
              </a:solidFill>
              <a:latin typeface="Helvetica Neue"/>
              <a:ea typeface="Helvetica Neue"/>
              <a:cs typeface="Helvetica Neue"/>
              <a:sym typeface="Helvetica Neue"/>
            </a:endParaRPr>
          </a:p>
        </p:txBody>
      </p:sp>
      <p:sp>
        <p:nvSpPr>
          <p:cNvPr id="140" name="Google Shape;140;p22"/>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800"/>
              </a:spcBef>
              <a:spcAft>
                <a:spcPts val="0"/>
              </a:spcAft>
              <a:buSzPts val="3360"/>
              <a:buChar char="▪"/>
            </a:pPr>
            <a:r>
              <a:rPr lang="en-US">
                <a:solidFill>
                  <a:srgbClr val="6D6D6D"/>
                </a:solidFill>
                <a:latin typeface="Gill Sans"/>
                <a:ea typeface="Gill Sans"/>
                <a:cs typeface="Gill Sans"/>
                <a:sym typeface="Gill Sans"/>
              </a:rPr>
              <a:t>Cumulative Grade Point Average (GPA)</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ACT Score</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Class Rank</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Rigor of Schedule (AP/College Prep classes)</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Extracurricular Activities</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Employment/Volunteer Experiences</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Letters of Recommendations</a:t>
            </a:r>
            <a:endParaRPr>
              <a:solidFill>
                <a:srgbClr val="6D6D6D"/>
              </a:solidFill>
              <a:latin typeface="Gill Sans"/>
              <a:ea typeface="Gill Sans"/>
              <a:cs typeface="Gill Sans"/>
              <a:sym typeface="Gill Sans"/>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307013"/>
            <a:ext cx="812800" cy="812800"/>
          </a:xfrm>
          <a:prstGeom prst="rect">
            <a:avLst/>
          </a:prstGeom>
        </p:spPr>
      </p:pic>
    </p:spTree>
  </p:cSld>
  <p:clrMapOvr>
    <a:masterClrMapping/>
  </p:clrMapOvr>
  <p:transition spd="slow" advTm="313235">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What</a:t>
            </a:r>
            <a:r>
              <a:rPr lang="en-US">
                <a:solidFill>
                  <a:srgbClr val="FFFFFF"/>
                </a:solidFill>
                <a:latin typeface="Arial"/>
                <a:ea typeface="Arial"/>
                <a:cs typeface="Arial"/>
                <a:sym typeface="Arial"/>
              </a:rPr>
              <a:t> </a:t>
            </a:r>
            <a:r>
              <a:rPr lang="en-US">
                <a:solidFill>
                  <a:srgbClr val="FFFFFF"/>
                </a:solidFill>
                <a:latin typeface="Gill Sans"/>
                <a:ea typeface="Gill Sans"/>
                <a:cs typeface="Gill Sans"/>
                <a:sym typeface="Gill Sans"/>
              </a:rPr>
              <a:t>else</a:t>
            </a:r>
            <a:r>
              <a:rPr lang="en-US">
                <a:solidFill>
                  <a:srgbClr val="FFFFFF"/>
                </a:solidFill>
                <a:latin typeface="Arial"/>
                <a:ea typeface="Arial"/>
                <a:cs typeface="Arial"/>
                <a:sym typeface="Arial"/>
              </a:rPr>
              <a:t>?</a:t>
            </a:r>
            <a:endParaRPr sz="4400" b="0" i="0" u="none" strike="noStrike" cap="none">
              <a:solidFill>
                <a:schemeClr val="lt1"/>
              </a:solidFill>
              <a:latin typeface="Helvetica Neue"/>
              <a:ea typeface="Helvetica Neue"/>
              <a:cs typeface="Helvetica Neue"/>
              <a:sym typeface="Helvetica Neue"/>
            </a:endParaRPr>
          </a:p>
        </p:txBody>
      </p:sp>
      <p:sp>
        <p:nvSpPr>
          <p:cNvPr id="146" name="Google Shape;146;p23"/>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800"/>
              </a:spcBef>
              <a:spcAft>
                <a:spcPts val="0"/>
              </a:spcAft>
              <a:buSzPts val="3360"/>
              <a:buChar char="▪"/>
            </a:pPr>
            <a:r>
              <a:rPr lang="en-US">
                <a:solidFill>
                  <a:srgbClr val="6D6D6D"/>
                </a:solidFill>
                <a:latin typeface="Gill Sans"/>
                <a:ea typeface="Gill Sans"/>
                <a:cs typeface="Gill Sans"/>
                <a:sym typeface="Gill Sans"/>
              </a:rPr>
              <a:t>Application Fees</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Transcripts (Parchment.com)</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ACT Scores</a:t>
            </a:r>
            <a:endParaRPr>
              <a:solidFill>
                <a:srgbClr val="6D6D6D"/>
              </a:solidFill>
              <a:latin typeface="Gill Sans"/>
              <a:ea typeface="Gill Sans"/>
              <a:cs typeface="Gill Sans"/>
              <a:sym typeface="Gill Sans"/>
            </a:endParaRPr>
          </a:p>
          <a:p>
            <a:pPr marL="0" lvl="0" indent="0" algn="l" rtl="0">
              <a:lnSpc>
                <a:spcPct val="115000"/>
              </a:lnSpc>
              <a:spcBef>
                <a:spcPts val="800"/>
              </a:spcBef>
              <a:spcAft>
                <a:spcPts val="0"/>
              </a:spcAft>
              <a:buNone/>
            </a:pPr>
            <a:endParaRPr>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307012"/>
            <a:ext cx="812800" cy="812800"/>
          </a:xfrm>
          <a:prstGeom prst="rect">
            <a:avLst/>
          </a:prstGeom>
        </p:spPr>
      </p:pic>
    </p:spTree>
  </p:cSld>
  <p:clrMapOvr>
    <a:masterClrMapping/>
  </p:clrMapOvr>
  <p:transition spd="slow" advTm="179431">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What happens after you submit your application?</a:t>
            </a:r>
            <a:endParaRPr sz="4400" b="0" i="0" u="none" strike="noStrike" cap="none">
              <a:solidFill>
                <a:schemeClr val="lt1"/>
              </a:solidFill>
              <a:latin typeface="Helvetica Neue"/>
              <a:ea typeface="Helvetica Neue"/>
              <a:cs typeface="Helvetica Neue"/>
              <a:sym typeface="Helvetica Neue"/>
            </a:endParaRPr>
          </a:p>
        </p:txBody>
      </p:sp>
      <p:sp>
        <p:nvSpPr>
          <p:cNvPr id="152" name="Google Shape;152;p24"/>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800"/>
              </a:spcBef>
              <a:spcAft>
                <a:spcPts val="0"/>
              </a:spcAft>
              <a:buSzPts val="3360"/>
              <a:buChar char="▪"/>
            </a:pPr>
            <a:r>
              <a:rPr lang="en-US">
                <a:solidFill>
                  <a:srgbClr val="6D6D6D"/>
                </a:solidFill>
                <a:latin typeface="Gill Sans"/>
                <a:ea typeface="Gill Sans"/>
                <a:cs typeface="Gill Sans"/>
                <a:sym typeface="Gill Sans"/>
              </a:rPr>
              <a:t>Varies by school</a:t>
            </a:r>
            <a:endParaRPr sz="3350">
              <a:solidFill>
                <a:schemeClr val="dk1"/>
              </a:solidFill>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Admit, deny, or postpone</a:t>
            </a:r>
            <a:endParaRPr sz="3350">
              <a:solidFill>
                <a:schemeClr val="dk1"/>
              </a:solidFill>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Waitlist</a:t>
            </a:r>
            <a:endParaRPr sz="3350">
              <a:solidFill>
                <a:schemeClr val="dk1"/>
              </a:solidFill>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Housing and Enrollment Deposits </a:t>
            </a:r>
            <a:endParaRPr>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335587"/>
            <a:ext cx="812800" cy="812800"/>
          </a:xfrm>
          <a:prstGeom prst="rect">
            <a:avLst/>
          </a:prstGeom>
        </p:spPr>
      </p:pic>
    </p:spTree>
  </p:cSld>
  <p:clrMapOvr>
    <a:masterClrMapping/>
  </p:clrMapOvr>
  <p:transition spd="slow" advTm="158618">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Scholarships</a:t>
            </a:r>
            <a:endParaRPr sz="4400" b="0" i="0" u="none" strike="noStrike" cap="none">
              <a:solidFill>
                <a:schemeClr val="lt1"/>
              </a:solidFill>
              <a:latin typeface="Helvetica Neue"/>
              <a:ea typeface="Helvetica Neue"/>
              <a:cs typeface="Helvetica Neue"/>
              <a:sym typeface="Helvetica Neue"/>
            </a:endParaRPr>
          </a:p>
        </p:txBody>
      </p:sp>
      <p:sp>
        <p:nvSpPr>
          <p:cNvPr id="158" name="Google Shape;158;p25"/>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800"/>
              </a:spcBef>
              <a:spcAft>
                <a:spcPts val="0"/>
              </a:spcAft>
              <a:buClr>
                <a:srgbClr val="6D6D6D"/>
              </a:buClr>
              <a:buSzPts val="3360"/>
              <a:buFont typeface="Gill Sans"/>
              <a:buChar char="▪"/>
            </a:pPr>
            <a:r>
              <a:rPr lang="en-US">
                <a:solidFill>
                  <a:srgbClr val="6D6D6D"/>
                </a:solidFill>
                <a:latin typeface="Gill Sans"/>
                <a:ea typeface="Gill Sans"/>
                <a:cs typeface="Gill Sans"/>
                <a:sym typeface="Gill Sans"/>
              </a:rPr>
              <a:t>FC Scholarship list</a:t>
            </a:r>
            <a:r>
              <a:rPr lang="en-US">
                <a:latin typeface="Gill Sans"/>
                <a:ea typeface="Gill Sans"/>
                <a:cs typeface="Gill Sans"/>
                <a:sym typeface="Gill Sans"/>
              </a:rPr>
              <a:t> and Matching Websites</a:t>
            </a:r>
            <a:endParaRPr>
              <a:latin typeface="Gill Sans"/>
              <a:ea typeface="Gill Sans"/>
              <a:cs typeface="Gill Sans"/>
              <a:sym typeface="Gill Sans"/>
            </a:endParaRPr>
          </a:p>
          <a:p>
            <a:pPr marL="0" lvl="0" indent="0" algn="l" rtl="0">
              <a:lnSpc>
                <a:spcPct val="115000"/>
              </a:lnSpc>
              <a:spcBef>
                <a:spcPts val="800"/>
              </a:spcBef>
              <a:spcAft>
                <a:spcPts val="0"/>
              </a:spcAft>
              <a:buNone/>
            </a:pPr>
            <a:endParaRPr>
              <a:latin typeface="Gill Sans"/>
              <a:ea typeface="Gill Sans"/>
              <a:cs typeface="Gill Sans"/>
              <a:sym typeface="Gill Sans"/>
            </a:endParaRPr>
          </a:p>
          <a:p>
            <a:pPr marL="457200" lvl="0" indent="-441960" algn="l" rtl="0">
              <a:lnSpc>
                <a:spcPct val="115000"/>
              </a:lnSpc>
              <a:spcBef>
                <a:spcPts val="800"/>
              </a:spcBef>
              <a:spcAft>
                <a:spcPts val="0"/>
              </a:spcAft>
              <a:buClr>
                <a:srgbClr val="6D6D6D"/>
              </a:buClr>
              <a:buSzPts val="3360"/>
              <a:buFont typeface="Gill Sans"/>
              <a:buChar char="▪"/>
            </a:pPr>
            <a:r>
              <a:rPr lang="en-US">
                <a:solidFill>
                  <a:srgbClr val="6D6D6D"/>
                </a:solidFill>
                <a:latin typeface="Gill Sans"/>
                <a:ea typeface="Gill Sans"/>
                <a:cs typeface="Gill Sans"/>
                <a:sym typeface="Gill Sans"/>
              </a:rPr>
              <a:t>College Scholarships</a:t>
            </a:r>
            <a:endParaRPr>
              <a:solidFill>
                <a:srgbClr val="6D6D6D"/>
              </a:solidFill>
              <a:latin typeface="Gill Sans"/>
              <a:ea typeface="Gill Sans"/>
              <a:cs typeface="Gill Sans"/>
              <a:sym typeface="Gill Sans"/>
            </a:endParaRPr>
          </a:p>
          <a:p>
            <a:pPr marL="0" lvl="0" indent="0" algn="l" rtl="0">
              <a:lnSpc>
                <a:spcPct val="115000"/>
              </a:lnSpc>
              <a:spcBef>
                <a:spcPts val="800"/>
              </a:spcBef>
              <a:spcAft>
                <a:spcPts val="0"/>
              </a:spcAft>
              <a:buNone/>
            </a:pPr>
            <a:endParaRPr sz="3350">
              <a:solidFill>
                <a:schemeClr val="dk1"/>
              </a:solidFill>
            </a:endParaRPr>
          </a:p>
          <a:p>
            <a:pPr marL="457200" lvl="0" indent="-441960" algn="l" rtl="0">
              <a:lnSpc>
                <a:spcPct val="115000"/>
              </a:lnSpc>
              <a:spcBef>
                <a:spcPts val="800"/>
              </a:spcBef>
              <a:spcAft>
                <a:spcPts val="0"/>
              </a:spcAft>
              <a:buClr>
                <a:srgbClr val="6D6D6D"/>
              </a:buClr>
              <a:buSzPts val="3360"/>
              <a:buFont typeface="Gill Sans"/>
              <a:buChar char="▪"/>
            </a:pPr>
            <a:r>
              <a:rPr lang="en-US">
                <a:solidFill>
                  <a:srgbClr val="6D6D6D"/>
                </a:solidFill>
                <a:latin typeface="Gill Sans"/>
                <a:ea typeface="Gill Sans"/>
                <a:cs typeface="Gill Sans"/>
                <a:sym typeface="Gill Sans"/>
              </a:rPr>
              <a:t>High School Scholarships</a:t>
            </a:r>
            <a:endParaRPr>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416550"/>
            <a:ext cx="812800" cy="812800"/>
          </a:xfrm>
          <a:prstGeom prst="rect">
            <a:avLst/>
          </a:prstGeom>
        </p:spPr>
      </p:pic>
    </p:spTree>
  </p:cSld>
  <p:clrMapOvr>
    <a:masterClrMapping/>
  </p:clrMapOvr>
  <p:transition spd="slow" advTm="299291">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57200" y="228600"/>
            <a:ext cx="8229600" cy="914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Introduction</a:t>
            </a:r>
            <a:endParaRPr sz="4400" b="0" i="0" u="none" strike="noStrike" cap="none">
              <a:solidFill>
                <a:schemeClr val="lt1"/>
              </a:solidFill>
              <a:latin typeface="Helvetica Neue"/>
              <a:ea typeface="Helvetica Neue"/>
              <a:cs typeface="Helvetica Neue"/>
              <a:sym typeface="Helvetica Neue"/>
            </a:endParaRPr>
          </a:p>
        </p:txBody>
      </p:sp>
      <p:sp>
        <p:nvSpPr>
          <p:cNvPr id="48" name="Google Shape;48;p8"/>
          <p:cNvSpPr txBox="1">
            <a:spLocks noGrp="1"/>
          </p:cNvSpPr>
          <p:nvPr>
            <p:ph type="body" idx="1"/>
          </p:nvPr>
        </p:nvSpPr>
        <p:spPr>
          <a:xfrm>
            <a:off x="457200" y="1600200"/>
            <a:ext cx="8229600" cy="4267200"/>
          </a:xfrm>
          <a:prstGeom prst="rect">
            <a:avLst/>
          </a:prstGeom>
          <a:noFill/>
          <a:ln>
            <a:noFill/>
          </a:ln>
        </p:spPr>
        <p:txBody>
          <a:bodyPr spcFirstLastPara="1" wrap="square" lIns="91425" tIns="45700" rIns="91425" bIns="45700" anchor="t" anchorCtr="0">
            <a:noAutofit/>
          </a:bodyPr>
          <a:lstStyle/>
          <a:p>
            <a:pPr marL="457200" lvl="0" indent="-462280" algn="l" rtl="0">
              <a:lnSpc>
                <a:spcPct val="115000"/>
              </a:lnSpc>
              <a:spcBef>
                <a:spcPts val="800"/>
              </a:spcBef>
              <a:spcAft>
                <a:spcPts val="0"/>
              </a:spcAft>
              <a:buClr>
                <a:srgbClr val="6D6D6D"/>
              </a:buClr>
              <a:buSzPts val="3680"/>
              <a:buChar char="▪"/>
            </a:pPr>
            <a:r>
              <a:rPr lang="en-US">
                <a:solidFill>
                  <a:srgbClr val="6D6D6D"/>
                </a:solidFill>
                <a:latin typeface="Gill Sans"/>
                <a:ea typeface="Gill Sans"/>
                <a:cs typeface="Gill Sans"/>
                <a:sym typeface="Gill Sans"/>
              </a:rPr>
              <a:t>Future</a:t>
            </a:r>
            <a:r>
              <a:rPr lang="en-US">
                <a:solidFill>
                  <a:srgbClr val="6D6D6D"/>
                </a:solidFill>
              </a:rPr>
              <a:t> Center Staff</a:t>
            </a:r>
            <a:endParaRPr>
              <a:solidFill>
                <a:srgbClr val="6D6D6D"/>
              </a:solidFill>
            </a:endParaRPr>
          </a:p>
          <a:p>
            <a:pPr marL="342900" marR="0" lvl="0" indent="-342900" algn="l" rtl="0">
              <a:spcBef>
                <a:spcPts val="0"/>
              </a:spcBef>
              <a:spcAft>
                <a:spcPts val="0"/>
              </a:spcAft>
              <a:buNone/>
            </a:pPr>
            <a:endParaRPr/>
          </a:p>
        </p:txBody>
      </p:sp>
      <p:pic>
        <p:nvPicPr>
          <p:cNvPr id="49" name="Google Shape;49;p8"/>
          <p:cNvPicPr preferRelativeResize="0"/>
          <p:nvPr/>
        </p:nvPicPr>
        <p:blipFill>
          <a:blip r:embed="rId5">
            <a:alphaModFix/>
          </a:blip>
          <a:stretch>
            <a:fillRect/>
          </a:stretch>
        </p:blipFill>
        <p:spPr>
          <a:xfrm>
            <a:off x="3424400" y="2967825"/>
            <a:ext cx="1790700" cy="1323975"/>
          </a:xfrm>
          <a:prstGeom prst="rect">
            <a:avLst/>
          </a:prstGeom>
          <a:noFill/>
          <a:ln>
            <a:noFill/>
          </a:ln>
        </p:spPr>
      </p:pic>
      <p:pic>
        <p:nvPicPr>
          <p:cNvPr id="50" name="Google Shape;50;p8"/>
          <p:cNvPicPr preferRelativeResize="0"/>
          <p:nvPr/>
        </p:nvPicPr>
        <p:blipFill>
          <a:blip r:embed="rId6">
            <a:alphaModFix/>
          </a:blip>
          <a:stretch>
            <a:fillRect/>
          </a:stretch>
        </p:blipFill>
        <p:spPr>
          <a:xfrm>
            <a:off x="5908875" y="2930475"/>
            <a:ext cx="1398675" cy="1398675"/>
          </a:xfrm>
          <a:prstGeom prst="rect">
            <a:avLst/>
          </a:prstGeom>
          <a:noFill/>
          <a:ln>
            <a:noFill/>
          </a:ln>
        </p:spPr>
      </p:pic>
      <p:pic>
        <p:nvPicPr>
          <p:cNvPr id="51" name="Google Shape;51;p8"/>
          <p:cNvPicPr preferRelativeResize="0"/>
          <p:nvPr/>
        </p:nvPicPr>
        <p:blipFill>
          <a:blip r:embed="rId7">
            <a:alphaModFix/>
          </a:blip>
          <a:stretch>
            <a:fillRect/>
          </a:stretch>
        </p:blipFill>
        <p:spPr>
          <a:xfrm>
            <a:off x="1057250" y="2930475"/>
            <a:ext cx="1673364" cy="1398675"/>
          </a:xfrm>
          <a:prstGeom prst="rect">
            <a:avLst/>
          </a:prstGeom>
          <a:noFill/>
          <a:ln>
            <a:no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64513" y="5307012"/>
            <a:ext cx="812800" cy="812800"/>
          </a:xfrm>
          <a:prstGeom prst="rect">
            <a:avLst/>
          </a:prstGeom>
        </p:spPr>
      </p:pic>
    </p:spTree>
  </p:cSld>
  <p:clrMapOvr>
    <a:masterClrMapping/>
  </p:clrMapOvr>
  <p:transition spd="slow" advTm="57667">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0" i="0" u="none" strike="noStrike" cap="none">
              <a:solidFill>
                <a:schemeClr val="lt1"/>
              </a:solidFill>
              <a:latin typeface="Helvetica Neue"/>
              <a:ea typeface="Helvetica Neue"/>
              <a:cs typeface="Helvetica Neue"/>
              <a:sym typeface="Helvetica Neue"/>
            </a:endParaRPr>
          </a:p>
        </p:txBody>
      </p:sp>
      <p:sp>
        <p:nvSpPr>
          <p:cNvPr id="164" name="Google Shape;164;p26"/>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None/>
            </a:pPr>
            <a:endParaRPr>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165" name="Google Shape;165;p26" descr="Screenshot 2017-09-19 10.27.48.png"/>
          <p:cNvPicPr preferRelativeResize="0"/>
          <p:nvPr/>
        </p:nvPicPr>
        <p:blipFill>
          <a:blip r:embed="rId5">
            <a:alphaModFix/>
          </a:blip>
          <a:stretch>
            <a:fillRect/>
          </a:stretch>
        </p:blipFill>
        <p:spPr>
          <a:xfrm>
            <a:off x="433388" y="723063"/>
            <a:ext cx="8277225" cy="4962525"/>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5975" y="5351044"/>
            <a:ext cx="812800" cy="812800"/>
          </a:xfrm>
          <a:prstGeom prst="rect">
            <a:avLst/>
          </a:prstGeom>
        </p:spPr>
      </p:pic>
    </p:spTree>
  </p:cSld>
  <p:clrMapOvr>
    <a:masterClrMapping/>
  </p:clrMapOvr>
  <p:transition spd="slow" advTm="58716">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FAFSA</a:t>
            </a:r>
            <a:endParaRPr sz="4400" b="0" i="0" u="none" strike="noStrike" cap="none">
              <a:solidFill>
                <a:schemeClr val="lt1"/>
              </a:solidFill>
              <a:latin typeface="Helvetica Neue"/>
              <a:ea typeface="Helvetica Neue"/>
              <a:cs typeface="Helvetica Neue"/>
              <a:sym typeface="Helvetica Neue"/>
            </a:endParaRPr>
          </a:p>
        </p:txBody>
      </p:sp>
      <p:sp>
        <p:nvSpPr>
          <p:cNvPr id="171" name="Google Shape;171;p27"/>
          <p:cNvSpPr txBox="1">
            <a:spLocks noGrp="1"/>
          </p:cNvSpPr>
          <p:nvPr>
            <p:ph type="body" idx="1"/>
          </p:nvPr>
        </p:nvSpPr>
        <p:spPr>
          <a:xfrm>
            <a:off x="457200" y="1502675"/>
            <a:ext cx="8229600" cy="4038600"/>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2800" dirty="0">
                <a:solidFill>
                  <a:srgbClr val="6D6D6D"/>
                </a:solidFill>
                <a:latin typeface="Gill Sans"/>
                <a:ea typeface="Gill Sans"/>
                <a:cs typeface="Gill Sans"/>
                <a:sym typeface="Gill Sans"/>
              </a:rPr>
              <a:t>Free Application for Federal</a:t>
            </a:r>
            <a:r>
              <a:rPr lang="en-US" sz="2800" dirty="0">
                <a:latin typeface="Gill Sans"/>
                <a:ea typeface="Gill Sans"/>
                <a:cs typeface="Gill Sans"/>
                <a:sym typeface="Gill Sans"/>
              </a:rPr>
              <a:t> </a:t>
            </a:r>
            <a:r>
              <a:rPr lang="en-US" sz="2800" dirty="0">
                <a:solidFill>
                  <a:srgbClr val="6D6D6D"/>
                </a:solidFill>
                <a:latin typeface="Gill Sans"/>
                <a:ea typeface="Gill Sans"/>
                <a:cs typeface="Gill Sans"/>
                <a:sym typeface="Gill Sans"/>
              </a:rPr>
              <a:t> Student Aid</a:t>
            </a:r>
            <a:endParaRPr sz="2800" dirty="0">
              <a:solidFill>
                <a:srgbClr val="6D6D6D"/>
              </a:solidFill>
              <a:latin typeface="Gill Sans"/>
              <a:ea typeface="Gill Sans"/>
              <a:cs typeface="Gill Sans"/>
              <a:sym typeface="Gill Sans"/>
            </a:endParaRPr>
          </a:p>
          <a:p>
            <a:pPr marL="457200" lvl="0" indent="-441960" algn="l" rtl="0">
              <a:lnSpc>
                <a:spcPct val="115000"/>
              </a:lnSpc>
              <a:spcBef>
                <a:spcPts val="700"/>
              </a:spcBef>
              <a:spcAft>
                <a:spcPts val="0"/>
              </a:spcAft>
              <a:buClr>
                <a:srgbClr val="6D6D6D"/>
              </a:buClr>
              <a:buSzPts val="3360"/>
              <a:buFont typeface="Gill Sans"/>
              <a:buChar char="▪"/>
            </a:pPr>
            <a:r>
              <a:rPr lang="en-US" sz="2800" dirty="0">
                <a:solidFill>
                  <a:srgbClr val="6D6D6D"/>
                </a:solidFill>
                <a:latin typeface="Gill Sans"/>
                <a:ea typeface="Gill Sans"/>
                <a:cs typeface="Gill Sans"/>
                <a:sym typeface="Gill Sans"/>
              </a:rPr>
              <a:t>Available October 1</a:t>
            </a:r>
            <a:r>
              <a:rPr lang="en-US" sz="4700" baseline="30000" dirty="0">
                <a:solidFill>
                  <a:srgbClr val="6D6D6D"/>
                </a:solidFill>
                <a:latin typeface="Gill Sans"/>
                <a:ea typeface="Gill Sans"/>
                <a:cs typeface="Gill Sans"/>
                <a:sym typeface="Gill Sans"/>
              </a:rPr>
              <a:t>st</a:t>
            </a:r>
            <a:endParaRPr sz="4700" baseline="30000" dirty="0">
              <a:solidFill>
                <a:srgbClr val="6D6D6D"/>
              </a:solidFill>
              <a:latin typeface="Gill Sans"/>
              <a:ea typeface="Gill Sans"/>
              <a:cs typeface="Gill Sans"/>
              <a:sym typeface="Gill Sans"/>
            </a:endParaRPr>
          </a:p>
          <a:p>
            <a:pPr marL="457200" lvl="0" indent="-406400" algn="l" rtl="0">
              <a:lnSpc>
                <a:spcPct val="115000"/>
              </a:lnSpc>
              <a:spcBef>
                <a:spcPts val="0"/>
              </a:spcBef>
              <a:spcAft>
                <a:spcPts val="0"/>
              </a:spcAft>
              <a:buClr>
                <a:srgbClr val="6D6D6D"/>
              </a:buClr>
              <a:buSzPts val="2800"/>
              <a:buFont typeface="Gill Sans"/>
              <a:buChar char="▪"/>
            </a:pPr>
            <a:r>
              <a:rPr lang="en-US" sz="2800" dirty="0">
                <a:solidFill>
                  <a:srgbClr val="6D6D6D"/>
                </a:solidFill>
                <a:latin typeface="Gill Sans"/>
                <a:ea typeface="Gill Sans"/>
                <a:cs typeface="Gill Sans"/>
                <a:sym typeface="Gill Sans"/>
              </a:rPr>
              <a:t>Apply for FSA ID early</a:t>
            </a:r>
            <a:endParaRPr sz="2800" dirty="0">
              <a:solidFill>
                <a:srgbClr val="6D6D6D"/>
              </a:solidFill>
              <a:latin typeface="Gill Sans"/>
              <a:ea typeface="Gill Sans"/>
              <a:cs typeface="Gill Sans"/>
              <a:sym typeface="Gill Sans"/>
            </a:endParaRPr>
          </a:p>
          <a:p>
            <a:pPr marL="457200" lvl="0" indent="-406400" algn="l" rtl="0">
              <a:lnSpc>
                <a:spcPct val="115000"/>
              </a:lnSpc>
              <a:spcBef>
                <a:spcPts val="0"/>
              </a:spcBef>
              <a:spcAft>
                <a:spcPts val="0"/>
              </a:spcAft>
              <a:buClr>
                <a:srgbClr val="6D6D6D"/>
              </a:buClr>
              <a:buSzPts val="2800"/>
              <a:buFont typeface="Gill Sans"/>
              <a:buChar char="▪"/>
            </a:pPr>
            <a:r>
              <a:rPr lang="en-US" sz="2800" dirty="0">
                <a:solidFill>
                  <a:srgbClr val="6D6D6D"/>
                </a:solidFill>
                <a:latin typeface="Gill Sans"/>
                <a:ea typeface="Gill Sans"/>
                <a:cs typeface="Gill Sans"/>
                <a:sym typeface="Gill Sans"/>
              </a:rPr>
              <a:t>To receive loans, grants, and scholarships (most schools will require students to complete before receiving any scholarships.</a:t>
            </a:r>
            <a:endParaRPr sz="2800" dirty="0">
              <a:solidFill>
                <a:srgbClr val="6D6D6D"/>
              </a:solidFill>
              <a:latin typeface="Gill Sans"/>
              <a:ea typeface="Gill Sans"/>
              <a:cs typeface="Gill Sans"/>
              <a:sym typeface="Gill Sans"/>
            </a:endParaRPr>
          </a:p>
          <a:p>
            <a:pPr marL="457200" lvl="0" indent="-406400" algn="l" rtl="0">
              <a:lnSpc>
                <a:spcPct val="115000"/>
              </a:lnSpc>
              <a:spcBef>
                <a:spcPts val="0"/>
              </a:spcBef>
              <a:spcAft>
                <a:spcPts val="0"/>
              </a:spcAft>
              <a:buSzPts val="2800"/>
              <a:buFont typeface="Gill Sans"/>
              <a:buChar char="▪"/>
            </a:pPr>
            <a:r>
              <a:rPr lang="en-US" sz="2800" dirty="0">
                <a:latin typeface="Gill Sans"/>
                <a:ea typeface="Gill Sans"/>
                <a:cs typeface="Gill Sans"/>
                <a:sym typeface="Gill Sans"/>
              </a:rPr>
              <a:t>FAFSA Completion events</a:t>
            </a:r>
            <a:endParaRPr sz="2800" dirty="0">
              <a:latin typeface="Gill Sans"/>
              <a:ea typeface="Gill Sans"/>
              <a:cs typeface="Gill Sans"/>
              <a:sym typeface="Gill Sans"/>
            </a:endParaRPr>
          </a:p>
          <a:p>
            <a:pPr lvl="1" indent="-406400">
              <a:lnSpc>
                <a:spcPct val="115000"/>
              </a:lnSpc>
              <a:spcBef>
                <a:spcPts val="0"/>
              </a:spcBef>
              <a:buSzPts val="2800"/>
              <a:buFont typeface="Gill Sans"/>
              <a:buChar char="▪"/>
            </a:pPr>
            <a:r>
              <a:rPr lang="en-US" dirty="0">
                <a:latin typeface="Gill Sans"/>
                <a:ea typeface="Gill Sans"/>
                <a:cs typeface="Gill Sans"/>
                <a:sym typeface="Gill Sans"/>
              </a:rPr>
              <a:t>Central: October 10th 5pm &amp; 15th, 6pm</a:t>
            </a:r>
            <a:endParaRPr dirty="0">
              <a:latin typeface="Gill Sans"/>
              <a:ea typeface="Gill Sans"/>
              <a:cs typeface="Gill Sans"/>
              <a:sym typeface="Gill Sans"/>
            </a:endParaRPr>
          </a:p>
          <a:p>
            <a:pPr lvl="1">
              <a:lnSpc>
                <a:spcPct val="115000"/>
              </a:lnSpc>
              <a:spcBef>
                <a:spcPts val="0"/>
              </a:spcBef>
              <a:buFont typeface="Gill Sans"/>
              <a:buChar char="▪"/>
            </a:pPr>
            <a:r>
              <a:rPr lang="en-US" dirty="0">
                <a:latin typeface="Gill Sans"/>
                <a:ea typeface="Gill Sans"/>
                <a:cs typeface="Gill Sans"/>
                <a:sym typeface="Gill Sans"/>
              </a:rPr>
              <a:t>Logan: October 3rd 1:30pm &amp; 15th, 6pm</a:t>
            </a:r>
            <a:endParaRPr dirty="0">
              <a:latin typeface="Gill Sans"/>
              <a:ea typeface="Gill Sans"/>
              <a:cs typeface="Gill Sans"/>
              <a:sym typeface="Gill Sans"/>
            </a:endParaRPr>
          </a:p>
          <a:p>
            <a:pPr marL="0" marR="0" lvl="0" indent="0" algn="l"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378450"/>
            <a:ext cx="812800" cy="812800"/>
          </a:xfrm>
          <a:prstGeom prst="rect">
            <a:avLst/>
          </a:prstGeom>
        </p:spPr>
      </p:pic>
    </p:spTree>
  </p:cSld>
  <p:clrMapOvr>
    <a:masterClrMapping/>
  </p:clrMapOvr>
  <p:transition spd="slow" advTm="279025">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Future Center Services</a:t>
            </a:r>
            <a:endParaRPr sz="4400" b="0" i="0" u="none" strike="noStrike" cap="none">
              <a:solidFill>
                <a:schemeClr val="lt1"/>
              </a:solidFill>
              <a:latin typeface="Helvetica Neue"/>
              <a:ea typeface="Helvetica Neue"/>
              <a:cs typeface="Helvetica Neue"/>
              <a:sym typeface="Helvetica Neue"/>
            </a:endParaRPr>
          </a:p>
        </p:txBody>
      </p:sp>
      <p:sp>
        <p:nvSpPr>
          <p:cNvPr id="177" name="Google Shape;177;p28"/>
          <p:cNvSpPr txBox="1">
            <a:spLocks noGrp="1"/>
          </p:cNvSpPr>
          <p:nvPr>
            <p:ph type="body" idx="1"/>
          </p:nvPr>
        </p:nvSpPr>
        <p:spPr>
          <a:xfrm>
            <a:off x="457200" y="1883675"/>
            <a:ext cx="8229600" cy="40386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800"/>
              </a:spcBef>
              <a:spcAft>
                <a:spcPts val="0"/>
              </a:spcAft>
              <a:buClr>
                <a:srgbClr val="6D6D6D"/>
              </a:buClr>
              <a:buSzPts val="2400"/>
              <a:buFont typeface="Gill Sans"/>
              <a:buChar char="▪"/>
            </a:pPr>
            <a:r>
              <a:rPr lang="en-US" sz="2400">
                <a:solidFill>
                  <a:srgbClr val="6D6D6D"/>
                </a:solidFill>
                <a:latin typeface="Gill Sans"/>
                <a:ea typeface="Gill Sans"/>
                <a:cs typeface="Gill Sans"/>
                <a:sym typeface="Gill Sans"/>
              </a:rPr>
              <a:t>1-on-1 Advising</a:t>
            </a:r>
            <a:endParaRPr sz="2400">
              <a:solidFill>
                <a:srgbClr val="6D6D6D"/>
              </a:solidFill>
              <a:latin typeface="Gill Sans"/>
              <a:ea typeface="Gill Sans"/>
              <a:cs typeface="Gill Sans"/>
              <a:sym typeface="Gill Sans"/>
            </a:endParaRPr>
          </a:p>
          <a:p>
            <a:pPr marL="457200" lvl="0" indent="-381000" algn="l" rtl="0">
              <a:lnSpc>
                <a:spcPct val="115000"/>
              </a:lnSpc>
              <a:spcBef>
                <a:spcPts val="0"/>
              </a:spcBef>
              <a:spcAft>
                <a:spcPts val="0"/>
              </a:spcAft>
              <a:buClr>
                <a:srgbClr val="6D6D6D"/>
              </a:buClr>
              <a:buSzPts val="2400"/>
              <a:buFont typeface="Gill Sans"/>
              <a:buChar char="▪"/>
            </a:pPr>
            <a:r>
              <a:rPr lang="en-US" sz="2400">
                <a:solidFill>
                  <a:srgbClr val="6D6D6D"/>
                </a:solidFill>
                <a:latin typeface="Gill Sans"/>
                <a:ea typeface="Gill Sans"/>
                <a:cs typeface="Gill Sans"/>
                <a:sym typeface="Gill Sans"/>
              </a:rPr>
              <a:t>College applications</a:t>
            </a:r>
            <a:endParaRPr sz="2400">
              <a:solidFill>
                <a:srgbClr val="6D6D6D"/>
              </a:solidFill>
              <a:latin typeface="Gill Sans"/>
              <a:ea typeface="Gill Sans"/>
              <a:cs typeface="Gill Sans"/>
              <a:sym typeface="Gill Sans"/>
            </a:endParaRPr>
          </a:p>
          <a:p>
            <a:pPr marL="457200" lvl="0" indent="-381000" algn="l" rtl="0">
              <a:lnSpc>
                <a:spcPct val="115000"/>
              </a:lnSpc>
              <a:spcBef>
                <a:spcPts val="0"/>
              </a:spcBef>
              <a:spcAft>
                <a:spcPts val="0"/>
              </a:spcAft>
              <a:buClr>
                <a:srgbClr val="6D6D6D"/>
              </a:buClr>
              <a:buSzPts val="2400"/>
              <a:buFont typeface="Gill Sans"/>
              <a:buChar char="▪"/>
            </a:pPr>
            <a:r>
              <a:rPr lang="en-US" sz="2400">
                <a:solidFill>
                  <a:srgbClr val="6D6D6D"/>
                </a:solidFill>
                <a:latin typeface="Gill Sans"/>
                <a:ea typeface="Gill Sans"/>
                <a:cs typeface="Gill Sans"/>
                <a:sym typeface="Gill Sans"/>
              </a:rPr>
              <a:t>Essay</a:t>
            </a:r>
            <a:endParaRPr sz="2400">
              <a:solidFill>
                <a:srgbClr val="6D6D6D"/>
              </a:solidFill>
              <a:latin typeface="Gill Sans"/>
              <a:ea typeface="Gill Sans"/>
              <a:cs typeface="Gill Sans"/>
              <a:sym typeface="Gill Sans"/>
            </a:endParaRPr>
          </a:p>
          <a:p>
            <a:pPr marL="457200" lvl="0" indent="-381000" algn="l" rtl="0">
              <a:lnSpc>
                <a:spcPct val="115000"/>
              </a:lnSpc>
              <a:spcBef>
                <a:spcPts val="0"/>
              </a:spcBef>
              <a:spcAft>
                <a:spcPts val="0"/>
              </a:spcAft>
              <a:buClr>
                <a:srgbClr val="6D6D6D"/>
              </a:buClr>
              <a:buSzPts val="2400"/>
              <a:buFont typeface="Gill Sans"/>
              <a:buChar char="▪"/>
            </a:pPr>
            <a:r>
              <a:rPr lang="en-US" sz="2400">
                <a:solidFill>
                  <a:srgbClr val="6D6D6D"/>
                </a:solidFill>
                <a:latin typeface="Gill Sans"/>
                <a:ea typeface="Gill Sans"/>
                <a:cs typeface="Gill Sans"/>
                <a:sym typeface="Gill Sans"/>
              </a:rPr>
              <a:t>Scholarship search/application</a:t>
            </a:r>
            <a:endParaRPr sz="2400">
              <a:solidFill>
                <a:srgbClr val="6D6D6D"/>
              </a:solidFill>
              <a:latin typeface="Gill Sans"/>
              <a:ea typeface="Gill Sans"/>
              <a:cs typeface="Gill Sans"/>
              <a:sym typeface="Gill Sans"/>
            </a:endParaRPr>
          </a:p>
          <a:p>
            <a:pPr marL="457200" lvl="0" indent="-381000" algn="l" rtl="0">
              <a:lnSpc>
                <a:spcPct val="115000"/>
              </a:lnSpc>
              <a:spcBef>
                <a:spcPts val="0"/>
              </a:spcBef>
              <a:spcAft>
                <a:spcPts val="0"/>
              </a:spcAft>
              <a:buClr>
                <a:srgbClr val="6D6D6D"/>
              </a:buClr>
              <a:buSzPts val="2400"/>
              <a:buFont typeface="Gill Sans"/>
              <a:buChar char="▪"/>
            </a:pPr>
            <a:r>
              <a:rPr lang="en-US" sz="2400">
                <a:solidFill>
                  <a:srgbClr val="6D6D6D"/>
                </a:solidFill>
                <a:latin typeface="Gill Sans"/>
                <a:ea typeface="Gill Sans"/>
                <a:cs typeface="Gill Sans"/>
                <a:sym typeface="Gill Sans"/>
              </a:rPr>
              <a:t>FAFSA</a:t>
            </a:r>
            <a:endParaRPr sz="2400">
              <a:solidFill>
                <a:srgbClr val="6D6D6D"/>
              </a:solidFill>
              <a:latin typeface="Gill Sans"/>
              <a:ea typeface="Gill Sans"/>
              <a:cs typeface="Gill Sans"/>
              <a:sym typeface="Gill Sans"/>
            </a:endParaRPr>
          </a:p>
          <a:p>
            <a:pPr marL="457200" lvl="0" indent="-381000" algn="l" rtl="0">
              <a:lnSpc>
                <a:spcPct val="115000"/>
              </a:lnSpc>
              <a:spcBef>
                <a:spcPts val="0"/>
              </a:spcBef>
              <a:spcAft>
                <a:spcPts val="0"/>
              </a:spcAft>
              <a:buClr>
                <a:srgbClr val="6D6D6D"/>
              </a:buClr>
              <a:buSzPts val="2400"/>
              <a:buFont typeface="Gill Sans"/>
              <a:buChar char="▪"/>
            </a:pPr>
            <a:r>
              <a:rPr lang="en-US" sz="2400">
                <a:solidFill>
                  <a:srgbClr val="6D6D6D"/>
                </a:solidFill>
                <a:latin typeface="Gill Sans"/>
                <a:ea typeface="Gill Sans"/>
                <a:cs typeface="Gill Sans"/>
                <a:sym typeface="Gill Sans"/>
              </a:rPr>
              <a:t>Job Shadows</a:t>
            </a:r>
            <a:endParaRPr sz="2400">
              <a:solidFill>
                <a:srgbClr val="6D6D6D"/>
              </a:solidFill>
              <a:latin typeface="Gill Sans"/>
              <a:ea typeface="Gill Sans"/>
              <a:cs typeface="Gill Sans"/>
              <a:sym typeface="Gill Sans"/>
            </a:endParaRPr>
          </a:p>
          <a:p>
            <a:pPr marL="457200" lvl="0" indent="-381000" algn="l" rtl="0">
              <a:lnSpc>
                <a:spcPct val="115000"/>
              </a:lnSpc>
              <a:spcBef>
                <a:spcPts val="0"/>
              </a:spcBef>
              <a:spcAft>
                <a:spcPts val="0"/>
              </a:spcAft>
              <a:buClr>
                <a:srgbClr val="6D6D6D"/>
              </a:buClr>
              <a:buSzPts val="2400"/>
              <a:buFont typeface="Gill Sans"/>
              <a:buChar char="▪"/>
            </a:pPr>
            <a:r>
              <a:rPr lang="en-US" sz="2400">
                <a:latin typeface="Gill Sans"/>
                <a:ea typeface="Gill Sans"/>
                <a:cs typeface="Gill Sans"/>
                <a:sym typeface="Gill Sans"/>
              </a:rPr>
              <a:t>Career Connections</a:t>
            </a:r>
            <a:endParaRPr sz="2400">
              <a:solidFill>
                <a:srgbClr val="6D6D6D"/>
              </a:solidFill>
              <a:latin typeface="Gill Sans"/>
              <a:ea typeface="Gill Sans"/>
              <a:cs typeface="Gill Sans"/>
              <a:sym typeface="Gill Sans"/>
            </a:endParaRPr>
          </a:p>
          <a:p>
            <a:pPr marL="457200" lvl="0" indent="-381000" algn="l" rtl="0">
              <a:lnSpc>
                <a:spcPct val="115000"/>
              </a:lnSpc>
              <a:spcBef>
                <a:spcPts val="0"/>
              </a:spcBef>
              <a:spcAft>
                <a:spcPts val="0"/>
              </a:spcAft>
              <a:buClr>
                <a:srgbClr val="6D6D6D"/>
              </a:buClr>
              <a:buSzPts val="2400"/>
              <a:buFont typeface="Gill Sans"/>
              <a:buChar char="▪"/>
            </a:pPr>
            <a:r>
              <a:rPr lang="en-US" sz="2400">
                <a:solidFill>
                  <a:srgbClr val="6D6D6D"/>
                </a:solidFill>
                <a:latin typeface="Gill Sans"/>
                <a:ea typeface="Gill Sans"/>
                <a:cs typeface="Gill Sans"/>
                <a:sym typeface="Gill Sans"/>
              </a:rPr>
              <a:t>Campus visits</a:t>
            </a:r>
            <a:endParaRPr sz="2400">
              <a:solidFill>
                <a:srgbClr val="6D6D6D"/>
              </a:solidFill>
              <a:latin typeface="Gill Sans"/>
              <a:ea typeface="Gill Sans"/>
              <a:cs typeface="Gill Sans"/>
              <a:sym typeface="Gill Sans"/>
            </a:endParaRPr>
          </a:p>
          <a:p>
            <a:pPr marL="457200" lvl="0" indent="-381000" algn="l" rtl="0">
              <a:lnSpc>
                <a:spcPct val="115000"/>
              </a:lnSpc>
              <a:spcBef>
                <a:spcPts val="0"/>
              </a:spcBef>
              <a:spcAft>
                <a:spcPts val="0"/>
              </a:spcAft>
              <a:buClr>
                <a:srgbClr val="6D6D6D"/>
              </a:buClr>
              <a:buSzPts val="2400"/>
              <a:buFont typeface="Gill Sans"/>
              <a:buChar char="▪"/>
            </a:pPr>
            <a:r>
              <a:rPr lang="en-US" sz="2400">
                <a:solidFill>
                  <a:srgbClr val="6D6D6D"/>
                </a:solidFill>
                <a:latin typeface="Gill Sans"/>
                <a:ea typeface="Gill Sans"/>
                <a:cs typeface="Gill Sans"/>
                <a:sym typeface="Gill Sans"/>
              </a:rPr>
              <a:t>Workshops</a:t>
            </a:r>
            <a:endParaRPr sz="2400">
              <a:solidFill>
                <a:srgbClr val="6D6D6D"/>
              </a:solidFill>
              <a:latin typeface="Gill Sans"/>
              <a:ea typeface="Gill Sans"/>
              <a:cs typeface="Gill Sans"/>
              <a:sym typeface="Gill Sans"/>
            </a:endParaRPr>
          </a:p>
          <a:p>
            <a:pPr marL="0" lvl="0" indent="0" algn="l" rtl="0">
              <a:lnSpc>
                <a:spcPct val="115000"/>
              </a:lnSpc>
              <a:spcBef>
                <a:spcPts val="700"/>
              </a:spcBef>
              <a:spcAft>
                <a:spcPts val="0"/>
              </a:spcAft>
              <a:buSzPts val="1100"/>
              <a:buNone/>
            </a:pPr>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5475" y="5335587"/>
            <a:ext cx="812800" cy="812800"/>
          </a:xfrm>
          <a:prstGeom prst="rect">
            <a:avLst/>
          </a:prstGeom>
        </p:spPr>
      </p:pic>
    </p:spTree>
  </p:cSld>
  <p:clrMapOvr>
    <a:masterClrMapping/>
  </p:clrMapOvr>
  <p:transition spd="slow" advTm="34861">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Advisor contact information</a:t>
            </a:r>
            <a:endParaRPr sz="4400" b="0" i="0" u="none" strike="noStrike" cap="none">
              <a:solidFill>
                <a:schemeClr val="lt1"/>
              </a:solidFill>
              <a:latin typeface="Helvetica Neue"/>
              <a:ea typeface="Helvetica Neue"/>
              <a:cs typeface="Helvetica Neue"/>
              <a:sym typeface="Helvetica Neue"/>
            </a:endParaRPr>
          </a:p>
        </p:txBody>
      </p:sp>
      <p:sp>
        <p:nvSpPr>
          <p:cNvPr id="183" name="Google Shape;183;p29"/>
          <p:cNvSpPr txBox="1">
            <a:spLocks noGrp="1"/>
          </p:cNvSpPr>
          <p:nvPr>
            <p:ph type="body" idx="1"/>
          </p:nvPr>
        </p:nvSpPr>
        <p:spPr>
          <a:xfrm>
            <a:off x="0" y="1883675"/>
            <a:ext cx="8229600" cy="40386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500"/>
              </a:spcBef>
              <a:spcAft>
                <a:spcPts val="0"/>
              </a:spcAft>
              <a:buSzPts val="3200"/>
              <a:buFont typeface="Gill Sans"/>
              <a:buChar char="▪"/>
            </a:pPr>
            <a:r>
              <a:rPr lang="en-US">
                <a:latin typeface="Gill Sans"/>
                <a:ea typeface="Gill Sans"/>
                <a:cs typeface="Gill Sans"/>
                <a:sym typeface="Gill Sans"/>
              </a:rPr>
              <a:t>Matt Gordy</a:t>
            </a:r>
            <a:r>
              <a:rPr lang="en-US">
                <a:solidFill>
                  <a:srgbClr val="6D6D6D"/>
                </a:solidFill>
                <a:latin typeface="Gill Sans"/>
                <a:ea typeface="Gill Sans"/>
                <a:cs typeface="Gill Sans"/>
                <a:sym typeface="Gill Sans"/>
              </a:rPr>
              <a:t>, Logan High School, Aqui</a:t>
            </a:r>
            <a:r>
              <a:rPr lang="en-US">
                <a:latin typeface="Gill Sans"/>
                <a:ea typeface="Gill Sans"/>
                <a:cs typeface="Gill Sans"/>
                <a:sym typeface="Gill Sans"/>
              </a:rPr>
              <a:t>nas High School</a:t>
            </a:r>
            <a:endParaRPr>
              <a:solidFill>
                <a:srgbClr val="6D6D6D"/>
              </a:solidFill>
              <a:latin typeface="Gill Sans"/>
              <a:ea typeface="Gill Sans"/>
              <a:cs typeface="Gill Sans"/>
              <a:sym typeface="Gill Sans"/>
            </a:endParaRPr>
          </a:p>
          <a:p>
            <a:pPr marL="457200" lvl="0" indent="-431800" algn="l" rtl="0">
              <a:lnSpc>
                <a:spcPct val="115000"/>
              </a:lnSpc>
              <a:spcBef>
                <a:spcPts val="0"/>
              </a:spcBef>
              <a:spcAft>
                <a:spcPts val="0"/>
              </a:spcAft>
              <a:buClr>
                <a:srgbClr val="6D6D6D"/>
              </a:buClr>
              <a:buSzPts val="3200"/>
              <a:buFont typeface="Gill Sans"/>
              <a:buChar char="▪"/>
            </a:pPr>
            <a:r>
              <a:rPr lang="en-US">
                <a:latin typeface="Gill Sans"/>
                <a:ea typeface="Gill Sans"/>
                <a:cs typeface="Gill Sans"/>
                <a:sym typeface="Gill Sans"/>
              </a:rPr>
              <a:t>mgordy</a:t>
            </a:r>
            <a:r>
              <a:rPr lang="en-US">
                <a:solidFill>
                  <a:srgbClr val="6D6D6D"/>
                </a:solidFill>
                <a:latin typeface="Gill Sans"/>
                <a:ea typeface="Gill Sans"/>
                <a:cs typeface="Gill Sans"/>
                <a:sym typeface="Gill Sans"/>
              </a:rPr>
              <a:t>@lacrossepromise.org, 608-789-7034</a:t>
            </a:r>
            <a:endParaRPr>
              <a:solidFill>
                <a:srgbClr val="6D6D6D"/>
              </a:solidFill>
              <a:latin typeface="Gill Sans"/>
              <a:ea typeface="Gill Sans"/>
              <a:cs typeface="Gill Sans"/>
              <a:sym typeface="Gill Sans"/>
            </a:endParaRPr>
          </a:p>
          <a:p>
            <a:pPr marL="0" lvl="0" indent="0" algn="l" rtl="0">
              <a:lnSpc>
                <a:spcPct val="115000"/>
              </a:lnSpc>
              <a:spcBef>
                <a:spcPts val="500"/>
              </a:spcBef>
              <a:spcAft>
                <a:spcPts val="0"/>
              </a:spcAft>
              <a:buNone/>
            </a:pPr>
            <a:endParaRPr>
              <a:solidFill>
                <a:schemeClr val="dk1"/>
              </a:solidFill>
            </a:endParaRPr>
          </a:p>
          <a:p>
            <a:pPr marL="457200" lvl="0" indent="-431800" algn="l" rtl="0">
              <a:lnSpc>
                <a:spcPct val="115000"/>
              </a:lnSpc>
              <a:spcBef>
                <a:spcPts val="500"/>
              </a:spcBef>
              <a:spcAft>
                <a:spcPts val="0"/>
              </a:spcAft>
              <a:buClr>
                <a:srgbClr val="6D6D6D"/>
              </a:buClr>
              <a:buSzPts val="3200"/>
              <a:buFont typeface="Gill Sans"/>
              <a:buChar char="▪"/>
            </a:pPr>
            <a:r>
              <a:rPr lang="en-US">
                <a:solidFill>
                  <a:srgbClr val="6D6D6D"/>
                </a:solidFill>
                <a:latin typeface="Gill Sans"/>
                <a:ea typeface="Gill Sans"/>
                <a:cs typeface="Gill Sans"/>
                <a:sym typeface="Gill Sans"/>
              </a:rPr>
              <a:t>Hayley Moe, Central High School, Luther High School</a:t>
            </a:r>
            <a:endParaRPr>
              <a:solidFill>
                <a:srgbClr val="6D6D6D"/>
              </a:solidFill>
              <a:latin typeface="Gill Sans"/>
              <a:ea typeface="Gill Sans"/>
              <a:cs typeface="Gill Sans"/>
              <a:sym typeface="Gill Sans"/>
            </a:endParaRPr>
          </a:p>
          <a:p>
            <a:pPr marL="457200" lvl="0" indent="-431800" algn="l" rtl="0">
              <a:lnSpc>
                <a:spcPct val="115000"/>
              </a:lnSpc>
              <a:spcBef>
                <a:spcPts val="0"/>
              </a:spcBef>
              <a:spcAft>
                <a:spcPts val="0"/>
              </a:spcAft>
              <a:buClr>
                <a:srgbClr val="6D6D6D"/>
              </a:buClr>
              <a:buSzPts val="3200"/>
              <a:buFont typeface="Gill Sans"/>
              <a:buChar char="▪"/>
            </a:pPr>
            <a:r>
              <a:rPr lang="en-US">
                <a:solidFill>
                  <a:srgbClr val="6D6D6D"/>
                </a:solidFill>
                <a:latin typeface="Gill Sans"/>
                <a:ea typeface="Gill Sans"/>
                <a:cs typeface="Gill Sans"/>
                <a:sym typeface="Gill Sans"/>
              </a:rPr>
              <a:t>hmoe@lacrossepromise.org, 608-789-2054</a:t>
            </a:r>
            <a:endParaRPr>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5364162"/>
            <a:ext cx="812800" cy="812800"/>
          </a:xfrm>
          <a:prstGeom prst="rect">
            <a:avLst/>
          </a:prstGeom>
        </p:spPr>
      </p:pic>
    </p:spTree>
  </p:cSld>
  <p:clrMapOvr>
    <a:masterClrMapping/>
  </p:clrMapOvr>
  <p:transition spd="slow" advTm="24128">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Stay Connected!</a:t>
            </a:r>
            <a:endParaRPr sz="4400" b="0" i="0" u="none" strike="noStrike" cap="none">
              <a:solidFill>
                <a:schemeClr val="lt1"/>
              </a:solidFill>
              <a:latin typeface="Helvetica Neue"/>
              <a:ea typeface="Helvetica Neue"/>
              <a:cs typeface="Helvetica Neue"/>
              <a:sym typeface="Helvetica Neue"/>
            </a:endParaRPr>
          </a:p>
        </p:txBody>
      </p:sp>
      <p:sp>
        <p:nvSpPr>
          <p:cNvPr id="189" name="Google Shape;189;p30"/>
          <p:cNvSpPr txBox="1">
            <a:spLocks noGrp="1"/>
          </p:cNvSpPr>
          <p:nvPr>
            <p:ph type="body" idx="1"/>
          </p:nvPr>
        </p:nvSpPr>
        <p:spPr>
          <a:xfrm>
            <a:off x="457200" y="1912600"/>
            <a:ext cx="8229600" cy="403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700"/>
              </a:spcBef>
              <a:spcAft>
                <a:spcPts val="0"/>
              </a:spcAft>
              <a:buSzPts val="1100"/>
              <a:buNone/>
            </a:pPr>
            <a:endParaRPr sz="2800">
              <a:solidFill>
                <a:srgbClr val="6D6D6D"/>
              </a:solidFill>
              <a:latin typeface="Gill Sans"/>
              <a:ea typeface="Gill Sans"/>
              <a:cs typeface="Gill Sans"/>
              <a:sym typeface="Gill Sans"/>
            </a:endParaRPr>
          </a:p>
          <a:p>
            <a:pPr marL="342900" marR="0" lvl="0" indent="-342900" algn="ctr" rtl="0">
              <a:spcBef>
                <a:spcPts val="0"/>
              </a:spcBef>
              <a:spcAft>
                <a:spcPts val="0"/>
              </a:spcAft>
              <a:buNone/>
            </a:pPr>
            <a:r>
              <a:rPr lang="en-US"/>
              <a:t>www.lacrossepromise.org</a:t>
            </a:r>
            <a:endParaRPr/>
          </a:p>
          <a:p>
            <a:pPr marL="342900" marR="0" lvl="0" indent="-342900" algn="ctr" rtl="0">
              <a:spcBef>
                <a:spcPts val="0"/>
              </a:spcBef>
              <a:spcAft>
                <a:spcPts val="0"/>
              </a:spcAft>
              <a:buNone/>
            </a:pPr>
            <a:r>
              <a:rPr lang="en-US"/>
              <a:t>info@lacrossepromise.org</a:t>
            </a:r>
            <a:endParaRPr/>
          </a:p>
          <a:p>
            <a:pPr marL="342900" marR="0" lvl="0" indent="-342900" algn="ctr" rtl="0">
              <a:spcBef>
                <a:spcPts val="0"/>
              </a:spcBef>
              <a:spcAft>
                <a:spcPts val="0"/>
              </a:spcAft>
              <a:buNone/>
            </a:pPr>
            <a:endParaRPr/>
          </a:p>
        </p:txBody>
      </p:sp>
      <p:pic>
        <p:nvPicPr>
          <p:cNvPr id="190" name="Google Shape;190;p30"/>
          <p:cNvPicPr preferRelativeResize="0"/>
          <p:nvPr/>
        </p:nvPicPr>
        <p:blipFill>
          <a:blip r:embed="rId5">
            <a:alphaModFix/>
          </a:blip>
          <a:stretch>
            <a:fillRect/>
          </a:stretch>
        </p:blipFill>
        <p:spPr>
          <a:xfrm>
            <a:off x="2539325" y="3723350"/>
            <a:ext cx="639119" cy="630925"/>
          </a:xfrm>
          <a:prstGeom prst="rect">
            <a:avLst/>
          </a:prstGeom>
          <a:noFill/>
          <a:ln>
            <a:noFill/>
          </a:ln>
        </p:spPr>
      </p:pic>
      <p:pic>
        <p:nvPicPr>
          <p:cNvPr id="191" name="Google Shape;191;p30"/>
          <p:cNvPicPr preferRelativeResize="0"/>
          <p:nvPr/>
        </p:nvPicPr>
        <p:blipFill>
          <a:blip r:embed="rId6">
            <a:alphaModFix/>
          </a:blip>
          <a:stretch>
            <a:fillRect/>
          </a:stretch>
        </p:blipFill>
        <p:spPr>
          <a:xfrm>
            <a:off x="4043369" y="3723350"/>
            <a:ext cx="639227" cy="630925"/>
          </a:xfrm>
          <a:prstGeom prst="rect">
            <a:avLst/>
          </a:prstGeom>
          <a:noFill/>
          <a:ln>
            <a:noFill/>
          </a:ln>
        </p:spPr>
      </p:pic>
      <p:pic>
        <p:nvPicPr>
          <p:cNvPr id="192" name="Google Shape;192;p30"/>
          <p:cNvPicPr preferRelativeResize="0"/>
          <p:nvPr/>
        </p:nvPicPr>
        <p:blipFill>
          <a:blip r:embed="rId7">
            <a:alphaModFix/>
          </a:blip>
          <a:stretch>
            <a:fillRect/>
          </a:stretch>
        </p:blipFill>
        <p:spPr>
          <a:xfrm>
            <a:off x="5547520" y="3723350"/>
            <a:ext cx="639227" cy="630925"/>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0400" y="5321300"/>
            <a:ext cx="812800" cy="812800"/>
          </a:xfrm>
          <a:prstGeom prst="rect">
            <a:avLst/>
          </a:prstGeom>
        </p:spPr>
      </p:pic>
    </p:spTree>
  </p:cSld>
  <p:clrMapOvr>
    <a:masterClrMapping/>
  </p:clrMapOvr>
  <p:transition spd="slow" advTm="21841">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Goals</a:t>
            </a:r>
            <a:endParaRPr sz="4400" b="0" i="0" u="none" strike="noStrike" cap="none">
              <a:solidFill>
                <a:schemeClr val="lt1"/>
              </a:solidFill>
              <a:latin typeface="Helvetica Neue"/>
              <a:ea typeface="Helvetica Neue"/>
              <a:cs typeface="Helvetica Neue"/>
              <a:sym typeface="Helvetica Neue"/>
            </a:endParaRPr>
          </a:p>
        </p:txBody>
      </p:sp>
      <p:sp>
        <p:nvSpPr>
          <p:cNvPr id="57" name="Google Shape;57;p9"/>
          <p:cNvSpPr txBox="1">
            <a:spLocks noGrp="1"/>
          </p:cNvSpPr>
          <p:nvPr>
            <p:ph type="body" idx="1"/>
          </p:nvPr>
        </p:nvSpPr>
        <p:spPr>
          <a:xfrm>
            <a:off x="1524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800"/>
              </a:spcBef>
              <a:spcAft>
                <a:spcPts val="0"/>
              </a:spcAft>
              <a:buClr>
                <a:srgbClr val="6D6D6D"/>
              </a:buClr>
              <a:buSzPts val="3360"/>
              <a:buFont typeface="Gill Sans"/>
              <a:buChar char="▪"/>
            </a:pPr>
            <a:r>
              <a:rPr lang="en-US">
                <a:solidFill>
                  <a:srgbClr val="6D6D6D"/>
                </a:solidFill>
                <a:latin typeface="Gill Sans"/>
                <a:ea typeface="Gill Sans"/>
                <a:cs typeface="Gill Sans"/>
                <a:sym typeface="Gill Sans"/>
              </a:rPr>
              <a:t>To provide an overview of the college going process between junior and senior year of high school</a:t>
            </a:r>
            <a:endParaRPr sz="3350">
              <a:solidFill>
                <a:schemeClr val="dk1"/>
              </a:solidFill>
            </a:endParaRPr>
          </a:p>
          <a:p>
            <a:pPr marL="457200" lvl="0" indent="-441960" algn="l" rtl="0">
              <a:lnSpc>
                <a:spcPct val="115000"/>
              </a:lnSpc>
              <a:spcBef>
                <a:spcPts val="0"/>
              </a:spcBef>
              <a:spcAft>
                <a:spcPts val="0"/>
              </a:spcAft>
              <a:buClr>
                <a:srgbClr val="6D6D6D"/>
              </a:buClr>
              <a:buSzPts val="3360"/>
              <a:buFont typeface="Gill Sans"/>
              <a:buChar char="▪"/>
            </a:pPr>
            <a:r>
              <a:rPr lang="en-US">
                <a:solidFill>
                  <a:srgbClr val="6D6D6D"/>
                </a:solidFill>
                <a:latin typeface="Gill Sans"/>
                <a:ea typeface="Gill Sans"/>
                <a:cs typeface="Gill Sans"/>
                <a:sym typeface="Gill Sans"/>
              </a:rPr>
              <a:t>Understand how the Future Center can help achieve the post-secondary goals of the student/family</a:t>
            </a:r>
            <a:endParaRPr>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307012"/>
            <a:ext cx="812800" cy="812800"/>
          </a:xfrm>
          <a:prstGeom prst="rect">
            <a:avLst/>
          </a:prstGeom>
        </p:spPr>
      </p:pic>
    </p:spTree>
  </p:cSld>
  <p:clrMapOvr>
    <a:masterClrMapping/>
  </p:clrMapOvr>
  <p:transition spd="slow" advTm="2937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Organization/Professionalism Strategy</a:t>
            </a:r>
            <a:endParaRPr sz="4400" b="0" i="0" u="none" strike="noStrike" cap="none">
              <a:solidFill>
                <a:schemeClr val="lt1"/>
              </a:solidFill>
              <a:latin typeface="Helvetica Neue"/>
              <a:ea typeface="Helvetica Neue"/>
              <a:cs typeface="Helvetica Neue"/>
              <a:sym typeface="Helvetica Neue"/>
            </a:endParaRPr>
          </a:p>
        </p:txBody>
      </p:sp>
      <p:sp>
        <p:nvSpPr>
          <p:cNvPr id="63" name="Google Shape;63;p10"/>
          <p:cNvSpPr txBox="1">
            <a:spLocks noGrp="1"/>
          </p:cNvSpPr>
          <p:nvPr>
            <p:ph type="body" idx="1"/>
          </p:nvPr>
        </p:nvSpPr>
        <p:spPr>
          <a:xfrm>
            <a:off x="457200" y="1883675"/>
            <a:ext cx="8229600" cy="4038600"/>
          </a:xfrm>
          <a:prstGeom prst="rect">
            <a:avLst/>
          </a:prstGeom>
          <a:noFill/>
          <a:ln>
            <a:noFill/>
          </a:ln>
        </p:spPr>
        <p:txBody>
          <a:bodyPr spcFirstLastPara="1" wrap="square" lIns="91425" tIns="45700" rIns="91425" bIns="45700" anchor="t" anchorCtr="0">
            <a:noAutofit/>
          </a:bodyPr>
          <a:lstStyle/>
          <a:p>
            <a:pPr marL="457200" lvl="0" indent="-419100" algn="l" rtl="0">
              <a:lnSpc>
                <a:spcPct val="115000"/>
              </a:lnSpc>
              <a:spcBef>
                <a:spcPts val="800"/>
              </a:spcBef>
              <a:spcAft>
                <a:spcPts val="0"/>
              </a:spcAft>
              <a:buClr>
                <a:srgbClr val="6D6D6D"/>
              </a:buClr>
              <a:buSzPts val="3000"/>
              <a:buFont typeface="Gill Sans"/>
              <a:buChar char="▪"/>
            </a:pPr>
            <a:r>
              <a:rPr lang="en-US" sz="3000">
                <a:latin typeface="Gill Sans"/>
                <a:ea typeface="Gill Sans"/>
                <a:cs typeface="Gill Sans"/>
                <a:sym typeface="Gill Sans"/>
              </a:rPr>
              <a:t>Come visit us!</a:t>
            </a:r>
            <a:endParaRPr sz="3000">
              <a:latin typeface="Gill Sans"/>
              <a:ea typeface="Gill Sans"/>
              <a:cs typeface="Gill Sans"/>
              <a:sym typeface="Gill Sans"/>
            </a:endParaRPr>
          </a:p>
          <a:p>
            <a:pPr marL="457200" lvl="0" indent="-419100" algn="l" rtl="0">
              <a:lnSpc>
                <a:spcPct val="115000"/>
              </a:lnSpc>
              <a:spcBef>
                <a:spcPts val="0"/>
              </a:spcBef>
              <a:spcAft>
                <a:spcPts val="0"/>
              </a:spcAft>
              <a:buClr>
                <a:srgbClr val="6D6D6D"/>
              </a:buClr>
              <a:buSzPts val="3000"/>
              <a:buFont typeface="Gill Sans"/>
              <a:buChar char="▪"/>
            </a:pPr>
            <a:r>
              <a:rPr lang="en-US" sz="3000">
                <a:solidFill>
                  <a:srgbClr val="6D6D6D"/>
                </a:solidFill>
                <a:latin typeface="Gill Sans"/>
                <a:ea typeface="Gill Sans"/>
                <a:cs typeface="Gill Sans"/>
                <a:sym typeface="Gill Sans"/>
              </a:rPr>
              <a:t>College planning folder</a:t>
            </a:r>
            <a:endParaRPr sz="3000">
              <a:latin typeface="Gill Sans"/>
              <a:ea typeface="Gill Sans"/>
              <a:cs typeface="Gill Sans"/>
              <a:sym typeface="Gill Sans"/>
            </a:endParaRPr>
          </a:p>
          <a:p>
            <a:pPr marL="457200" lvl="0" indent="-419100" algn="l" rtl="0">
              <a:lnSpc>
                <a:spcPct val="115000"/>
              </a:lnSpc>
              <a:spcBef>
                <a:spcPts val="0"/>
              </a:spcBef>
              <a:spcAft>
                <a:spcPts val="0"/>
              </a:spcAft>
              <a:buClr>
                <a:srgbClr val="6D6D6D"/>
              </a:buClr>
              <a:buSzPts val="3000"/>
              <a:buFont typeface="Gill Sans"/>
              <a:buChar char="▪"/>
            </a:pPr>
            <a:r>
              <a:rPr lang="en-US" sz="3000">
                <a:solidFill>
                  <a:srgbClr val="6D6D6D"/>
                </a:solidFill>
                <a:latin typeface="Gill Sans"/>
                <a:ea typeface="Gill Sans"/>
                <a:cs typeface="Gill Sans"/>
                <a:sym typeface="Gill Sans"/>
              </a:rPr>
              <a:t>Dates</a:t>
            </a:r>
            <a:endParaRPr sz="3000">
              <a:solidFill>
                <a:srgbClr val="6D6D6D"/>
              </a:solidFill>
              <a:latin typeface="Gill Sans"/>
              <a:ea typeface="Gill Sans"/>
              <a:cs typeface="Gill Sans"/>
              <a:sym typeface="Gill Sans"/>
            </a:endParaRPr>
          </a:p>
          <a:p>
            <a:pPr marL="457200" lvl="0" indent="-419100" algn="l" rtl="0">
              <a:lnSpc>
                <a:spcPct val="115000"/>
              </a:lnSpc>
              <a:spcBef>
                <a:spcPts val="0"/>
              </a:spcBef>
              <a:spcAft>
                <a:spcPts val="0"/>
              </a:spcAft>
              <a:buClr>
                <a:srgbClr val="6D6D6D"/>
              </a:buClr>
              <a:buSzPts val="3000"/>
              <a:buFont typeface="Gill Sans"/>
              <a:buChar char="▪"/>
            </a:pPr>
            <a:r>
              <a:rPr lang="en-US" sz="3000">
                <a:solidFill>
                  <a:srgbClr val="6D6D6D"/>
                </a:solidFill>
                <a:latin typeface="Gill Sans"/>
                <a:ea typeface="Gill Sans"/>
                <a:cs typeface="Gill Sans"/>
                <a:sym typeface="Gill Sans"/>
              </a:rPr>
              <a:t>User ID/Password information</a:t>
            </a:r>
            <a:endParaRPr sz="3000">
              <a:latin typeface="Gill Sans"/>
              <a:ea typeface="Gill Sans"/>
              <a:cs typeface="Gill Sans"/>
              <a:sym typeface="Gill Sans"/>
            </a:endParaRPr>
          </a:p>
          <a:p>
            <a:pPr marL="457200" lvl="0" indent="-419100" algn="l" rtl="0">
              <a:lnSpc>
                <a:spcPct val="115000"/>
              </a:lnSpc>
              <a:spcBef>
                <a:spcPts val="0"/>
              </a:spcBef>
              <a:spcAft>
                <a:spcPts val="0"/>
              </a:spcAft>
              <a:buClr>
                <a:srgbClr val="6D6D6D"/>
              </a:buClr>
              <a:buSzPts val="3000"/>
              <a:buFont typeface="Gill Sans"/>
              <a:buChar char="▪"/>
            </a:pPr>
            <a:r>
              <a:rPr lang="en-US" sz="3000">
                <a:solidFill>
                  <a:srgbClr val="6D6D6D"/>
                </a:solidFill>
                <a:latin typeface="Gill Sans"/>
                <a:ea typeface="Gill Sans"/>
                <a:cs typeface="Gill Sans"/>
                <a:sym typeface="Gill Sans"/>
              </a:rPr>
              <a:t>Email/Voicemail</a:t>
            </a:r>
            <a:endParaRPr sz="3000">
              <a:solidFill>
                <a:srgbClr val="6D6D6D"/>
              </a:solidFill>
              <a:latin typeface="Gill Sans"/>
              <a:ea typeface="Gill Sans"/>
              <a:cs typeface="Gill Sans"/>
              <a:sym typeface="Gill Sans"/>
            </a:endParaRPr>
          </a:p>
          <a:p>
            <a:pPr marL="457200" lvl="0" indent="-419100" algn="l" rtl="0">
              <a:lnSpc>
                <a:spcPct val="115000"/>
              </a:lnSpc>
              <a:spcBef>
                <a:spcPts val="0"/>
              </a:spcBef>
              <a:spcAft>
                <a:spcPts val="0"/>
              </a:spcAft>
              <a:buClr>
                <a:srgbClr val="666666"/>
              </a:buClr>
              <a:buSzPts val="3000"/>
              <a:buFont typeface="Gill Sans"/>
              <a:buChar char="▪"/>
            </a:pPr>
            <a:r>
              <a:rPr lang="en-US" sz="3000">
                <a:solidFill>
                  <a:srgbClr val="666666"/>
                </a:solidFill>
                <a:latin typeface="Gill Sans"/>
                <a:ea typeface="Gill Sans"/>
                <a:cs typeface="Gill Sans"/>
                <a:sym typeface="Gill Sans"/>
              </a:rPr>
              <a:t>Social Media</a:t>
            </a:r>
            <a:endParaRPr sz="3000">
              <a:solidFill>
                <a:srgbClr val="666666"/>
              </a:solidFill>
              <a:latin typeface="Gill Sans"/>
              <a:ea typeface="Gill Sans"/>
              <a:cs typeface="Gill Sans"/>
              <a:sym typeface="Gill Sans"/>
            </a:endParaRPr>
          </a:p>
          <a:p>
            <a:pPr marL="457200" marR="0" lvl="0" indent="-441960" algn="ctr" rtl="0">
              <a:spcBef>
                <a:spcPts val="0"/>
              </a:spcBef>
              <a:spcAft>
                <a:spcPts val="0"/>
              </a:spcAft>
              <a:buClr>
                <a:srgbClr val="6D6D6D"/>
              </a:buClr>
              <a:buSzPts val="3360"/>
              <a:buFont typeface="Gill Sans"/>
              <a:buChar char="▪"/>
            </a:pPr>
            <a:r>
              <a:rPr lang="en-US">
                <a:solidFill>
                  <a:srgbClr val="6D6D6D"/>
                </a:solidFill>
                <a:latin typeface="Gill Sans"/>
                <a:ea typeface="Gill Sans"/>
                <a:cs typeface="Gill Sans"/>
                <a:sym typeface="Gill Sans"/>
              </a:rPr>
              <a:t>More preparation early = less stress later</a:t>
            </a: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335587"/>
            <a:ext cx="812800" cy="812800"/>
          </a:xfrm>
          <a:prstGeom prst="rect">
            <a:avLst/>
          </a:prstGeom>
        </p:spPr>
      </p:pic>
    </p:spTree>
  </p:cSld>
  <p:clrMapOvr>
    <a:masterClrMapping/>
  </p:clrMapOvr>
  <p:transition spd="slow" advTm="38861">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Junior Year</a:t>
            </a:r>
            <a:endParaRPr sz="4400" b="0" i="0" u="none" strike="noStrike" cap="none">
              <a:solidFill>
                <a:schemeClr val="lt1"/>
              </a:solidFill>
              <a:latin typeface="Helvetica Neue"/>
              <a:ea typeface="Helvetica Neue"/>
              <a:cs typeface="Helvetica Neue"/>
              <a:sym typeface="Helvetica Neue"/>
            </a:endParaRPr>
          </a:p>
        </p:txBody>
      </p:sp>
      <p:sp>
        <p:nvSpPr>
          <p:cNvPr id="69" name="Google Shape;69;p11"/>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800"/>
              </a:spcBef>
              <a:spcAft>
                <a:spcPts val="0"/>
              </a:spcAft>
              <a:buSzPts val="3360"/>
              <a:buChar char="▪"/>
            </a:pPr>
            <a:r>
              <a:rPr lang="en-US">
                <a:solidFill>
                  <a:srgbClr val="6D6D6D"/>
                </a:solidFill>
                <a:latin typeface="Gill Sans"/>
                <a:ea typeface="Gill Sans"/>
                <a:cs typeface="Gill Sans"/>
                <a:sym typeface="Gill Sans"/>
              </a:rPr>
              <a:t>Standardized </a:t>
            </a:r>
            <a:r>
              <a:rPr lang="en-US">
                <a:latin typeface="Gill Sans"/>
                <a:ea typeface="Gill Sans"/>
                <a:cs typeface="Gill Sans"/>
                <a:sym typeface="Gill Sans"/>
              </a:rPr>
              <a:t>T</a:t>
            </a:r>
            <a:r>
              <a:rPr lang="en-US">
                <a:solidFill>
                  <a:srgbClr val="6D6D6D"/>
                </a:solidFill>
                <a:latin typeface="Gill Sans"/>
                <a:ea typeface="Gill Sans"/>
                <a:cs typeface="Gill Sans"/>
                <a:sym typeface="Gill Sans"/>
              </a:rPr>
              <a:t>ests</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Campus Visit</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Career and Major </a:t>
            </a:r>
            <a:r>
              <a:rPr lang="en-US">
                <a:latin typeface="Gill Sans"/>
                <a:ea typeface="Gill Sans"/>
                <a:cs typeface="Gill Sans"/>
                <a:sym typeface="Gill Sans"/>
              </a:rPr>
              <a:t>E</a:t>
            </a:r>
            <a:r>
              <a:rPr lang="en-US">
                <a:solidFill>
                  <a:srgbClr val="6D6D6D"/>
                </a:solidFill>
                <a:latin typeface="Gill Sans"/>
                <a:ea typeface="Gill Sans"/>
                <a:cs typeface="Gill Sans"/>
                <a:sym typeface="Gill Sans"/>
              </a:rPr>
              <a:t>xploration</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Scholarships</a:t>
            </a:r>
            <a:endParaRPr>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a:solidFill>
                  <a:srgbClr val="6D6D6D"/>
                </a:solidFill>
                <a:latin typeface="Gill Sans"/>
                <a:ea typeface="Gill Sans"/>
                <a:cs typeface="Gill Sans"/>
                <a:sym typeface="Gill Sans"/>
              </a:rPr>
              <a:t>Essays</a:t>
            </a:r>
            <a:endParaRPr>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292725"/>
            <a:ext cx="812800" cy="812800"/>
          </a:xfrm>
          <a:prstGeom prst="rect">
            <a:avLst/>
          </a:prstGeom>
        </p:spPr>
      </p:pic>
    </p:spTree>
  </p:cSld>
  <p:clrMapOvr>
    <a:masterClrMapping/>
  </p:clrMapOvr>
  <p:transition spd="slow" advTm="1696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Standardized Tests</a:t>
            </a:r>
            <a:endParaRPr sz="4400" b="0" i="0" u="none" strike="noStrike" cap="none">
              <a:solidFill>
                <a:schemeClr val="lt1"/>
              </a:solidFill>
              <a:latin typeface="Helvetica Neue"/>
              <a:ea typeface="Helvetica Neue"/>
              <a:cs typeface="Helvetica Neue"/>
              <a:sym typeface="Helvetica Neue"/>
            </a:endParaRPr>
          </a:p>
        </p:txBody>
      </p:sp>
      <p:sp>
        <p:nvSpPr>
          <p:cNvPr id="75" name="Google Shape;75;p12"/>
          <p:cNvSpPr txBox="1">
            <a:spLocks noGrp="1"/>
          </p:cNvSpPr>
          <p:nvPr>
            <p:ph type="body" idx="1"/>
          </p:nvPr>
        </p:nvSpPr>
        <p:spPr>
          <a:xfrm>
            <a:off x="457200" y="1828800"/>
            <a:ext cx="8229600" cy="4352700"/>
          </a:xfrm>
          <a:prstGeom prst="rect">
            <a:avLst/>
          </a:prstGeom>
          <a:noFill/>
          <a:ln>
            <a:noFill/>
          </a:ln>
        </p:spPr>
        <p:txBody>
          <a:bodyPr spcFirstLastPara="1" wrap="square" lIns="91425" tIns="45700" rIns="91425" bIns="45700" anchor="t" anchorCtr="0">
            <a:noAutofit/>
          </a:bodyPr>
          <a:lstStyle/>
          <a:p>
            <a:pPr marL="457200" lvl="0" indent="-441960" algn="l" rtl="0">
              <a:lnSpc>
                <a:spcPct val="115000"/>
              </a:lnSpc>
              <a:spcBef>
                <a:spcPts val="600"/>
              </a:spcBef>
              <a:spcAft>
                <a:spcPts val="0"/>
              </a:spcAft>
              <a:buSzPts val="3360"/>
              <a:buChar char="▪"/>
            </a:pPr>
            <a:r>
              <a:rPr lang="en-US" sz="2400">
                <a:solidFill>
                  <a:srgbClr val="6D6D6D"/>
                </a:solidFill>
                <a:latin typeface="Gill Sans"/>
                <a:ea typeface="Gill Sans"/>
                <a:cs typeface="Gill Sans"/>
                <a:sym typeface="Gill Sans"/>
              </a:rPr>
              <a:t>ACT (American College Test)</a:t>
            </a:r>
            <a:endParaRPr sz="2400">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sz="2400">
                <a:solidFill>
                  <a:srgbClr val="6D6D6D"/>
                </a:solidFill>
                <a:latin typeface="Gill Sans"/>
                <a:ea typeface="Gill Sans"/>
                <a:cs typeface="Gill Sans"/>
                <a:sym typeface="Gill Sans"/>
              </a:rPr>
              <a:t>Four Subject Areas + optional writing portion</a:t>
            </a:r>
            <a:endParaRPr sz="2400">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sz="2400">
                <a:solidFill>
                  <a:srgbClr val="6D6D6D"/>
                </a:solidFill>
                <a:latin typeface="Gill Sans"/>
                <a:ea typeface="Gill Sans"/>
                <a:cs typeface="Gill Sans"/>
                <a:sym typeface="Gill Sans"/>
              </a:rPr>
              <a:t>Will take at school in February for free</a:t>
            </a:r>
            <a:endParaRPr sz="2400">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SzPts val="3360"/>
              <a:buChar char="▪"/>
            </a:pPr>
            <a:r>
              <a:rPr lang="en-US" sz="2400">
                <a:solidFill>
                  <a:srgbClr val="6D6D6D"/>
                </a:solidFill>
                <a:latin typeface="Gill Sans"/>
                <a:ea typeface="Gill Sans"/>
                <a:cs typeface="Gill Sans"/>
                <a:sym typeface="Gill Sans"/>
              </a:rPr>
              <a:t>$4</a:t>
            </a:r>
            <a:r>
              <a:rPr lang="en-US" sz="2400">
                <a:latin typeface="Gill Sans"/>
                <a:ea typeface="Gill Sans"/>
                <a:cs typeface="Gill Sans"/>
                <a:sym typeface="Gill Sans"/>
              </a:rPr>
              <a:t>6</a:t>
            </a:r>
            <a:r>
              <a:rPr lang="en-US" sz="2400">
                <a:solidFill>
                  <a:srgbClr val="6D6D6D"/>
                </a:solidFill>
                <a:latin typeface="Gill Sans"/>
                <a:ea typeface="Gill Sans"/>
                <a:cs typeface="Gill Sans"/>
                <a:sym typeface="Gill Sans"/>
              </a:rPr>
              <a:t>.</a:t>
            </a:r>
            <a:r>
              <a:rPr lang="en-US" sz="2400">
                <a:latin typeface="Gill Sans"/>
                <a:ea typeface="Gill Sans"/>
                <a:cs typeface="Gill Sans"/>
                <a:sym typeface="Gill Sans"/>
              </a:rPr>
              <a:t>0</a:t>
            </a:r>
            <a:r>
              <a:rPr lang="en-US" sz="2400">
                <a:solidFill>
                  <a:srgbClr val="6D6D6D"/>
                </a:solidFill>
                <a:latin typeface="Gill Sans"/>
                <a:ea typeface="Gill Sans"/>
                <a:cs typeface="Gill Sans"/>
                <a:sym typeface="Gill Sans"/>
              </a:rPr>
              <a:t>0 or $</a:t>
            </a:r>
            <a:r>
              <a:rPr lang="en-US" sz="2400">
                <a:latin typeface="Gill Sans"/>
                <a:ea typeface="Gill Sans"/>
                <a:cs typeface="Gill Sans"/>
                <a:sym typeface="Gill Sans"/>
              </a:rPr>
              <a:t>62</a:t>
            </a:r>
            <a:r>
              <a:rPr lang="en-US" sz="2400">
                <a:solidFill>
                  <a:srgbClr val="6D6D6D"/>
                </a:solidFill>
                <a:latin typeface="Gill Sans"/>
                <a:ea typeface="Gill Sans"/>
                <a:cs typeface="Gill Sans"/>
                <a:sym typeface="Gill Sans"/>
              </a:rPr>
              <a:t>.50 with writing</a:t>
            </a:r>
            <a:endParaRPr sz="2500">
              <a:solidFill>
                <a:schemeClr val="dk1"/>
              </a:solidFill>
            </a:endParaRPr>
          </a:p>
          <a:p>
            <a:pPr marL="457200" lvl="0" indent="-441960" algn="l" rtl="0">
              <a:lnSpc>
                <a:spcPct val="115000"/>
              </a:lnSpc>
              <a:spcBef>
                <a:spcPts val="0"/>
              </a:spcBef>
              <a:spcAft>
                <a:spcPts val="0"/>
              </a:spcAft>
              <a:buSzPts val="3360"/>
              <a:buChar char="▪"/>
            </a:pPr>
            <a:r>
              <a:rPr lang="en-US" sz="2400">
                <a:solidFill>
                  <a:srgbClr val="6D6D6D"/>
                </a:solidFill>
                <a:latin typeface="Gill Sans"/>
                <a:ea typeface="Gill Sans"/>
                <a:cs typeface="Gill Sans"/>
                <a:sym typeface="Gill Sans"/>
              </a:rPr>
              <a:t>Composite score and writing score</a:t>
            </a:r>
            <a:endParaRPr sz="2500">
              <a:solidFill>
                <a:schemeClr val="dk1"/>
              </a:solidFill>
            </a:endParaRPr>
          </a:p>
          <a:p>
            <a:pPr marL="457200" lvl="0" indent="-441960" algn="l" rtl="0">
              <a:lnSpc>
                <a:spcPct val="115000"/>
              </a:lnSpc>
              <a:spcBef>
                <a:spcPts val="0"/>
              </a:spcBef>
              <a:spcAft>
                <a:spcPts val="0"/>
              </a:spcAft>
              <a:buSzPts val="3360"/>
              <a:buChar char="▪"/>
            </a:pPr>
            <a:r>
              <a:rPr lang="en-US" sz="2400">
                <a:solidFill>
                  <a:srgbClr val="6D6D6D"/>
                </a:solidFill>
                <a:latin typeface="Gill Sans"/>
                <a:ea typeface="Gill Sans"/>
                <a:cs typeface="Gill Sans"/>
                <a:sym typeface="Gill Sans"/>
              </a:rPr>
              <a:t>UW-Green Bay Middle 50% of admitted students</a:t>
            </a:r>
            <a:endParaRPr sz="2400">
              <a:latin typeface="Gill Sans"/>
              <a:ea typeface="Gill Sans"/>
              <a:cs typeface="Gill Sans"/>
              <a:sym typeface="Gill Sans"/>
            </a:endParaRPr>
          </a:p>
          <a:p>
            <a:pPr marL="914400" lvl="1" indent="-415290" algn="l" rtl="0">
              <a:lnSpc>
                <a:spcPct val="115000"/>
              </a:lnSpc>
              <a:spcBef>
                <a:spcPts val="0"/>
              </a:spcBef>
              <a:spcAft>
                <a:spcPts val="0"/>
              </a:spcAft>
              <a:buSzPts val="2940"/>
              <a:buChar char="▪"/>
            </a:pPr>
            <a:r>
              <a:rPr lang="en-US" sz="2400">
                <a:solidFill>
                  <a:srgbClr val="6D6D6D"/>
                </a:solidFill>
                <a:latin typeface="Gill Sans"/>
                <a:ea typeface="Gill Sans"/>
                <a:cs typeface="Gill Sans"/>
                <a:sym typeface="Gill Sans"/>
              </a:rPr>
              <a:t>ACT Composite: 2</a:t>
            </a:r>
            <a:r>
              <a:rPr lang="en-US" sz="2400">
                <a:latin typeface="Gill Sans"/>
                <a:ea typeface="Gill Sans"/>
                <a:cs typeface="Gill Sans"/>
                <a:sym typeface="Gill Sans"/>
              </a:rPr>
              <a:t>0</a:t>
            </a:r>
            <a:r>
              <a:rPr lang="en-US" sz="2400">
                <a:solidFill>
                  <a:srgbClr val="6D6D6D"/>
                </a:solidFill>
                <a:latin typeface="Gill Sans"/>
                <a:ea typeface="Gill Sans"/>
                <a:cs typeface="Gill Sans"/>
                <a:sym typeface="Gill Sans"/>
              </a:rPr>
              <a:t>-25</a:t>
            </a:r>
            <a:endParaRPr sz="2400">
              <a:solidFill>
                <a:srgbClr val="6D6D6D"/>
              </a:solidFill>
              <a:latin typeface="Gill Sans"/>
              <a:ea typeface="Gill Sans"/>
              <a:cs typeface="Gill Sans"/>
              <a:sym typeface="Gill Sans"/>
            </a:endParaRPr>
          </a:p>
          <a:p>
            <a:pPr marL="342900" marR="0" lvl="0" indent="-342900" algn="ctr" rtl="0">
              <a:spcBef>
                <a:spcPts val="0"/>
              </a:spcBef>
              <a:spcAft>
                <a:spcPts val="0"/>
              </a:spcAft>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368700"/>
            <a:ext cx="812800" cy="812800"/>
          </a:xfrm>
          <a:prstGeom prst="rect">
            <a:avLst/>
          </a:prstGeom>
        </p:spPr>
      </p:pic>
    </p:spTree>
  </p:cSld>
  <p:clrMapOvr>
    <a:masterClrMapping/>
  </p:clrMapOvr>
  <p:transition spd="slow" advTm="137005">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0" i="0" u="none" strike="noStrike" cap="none">
              <a:solidFill>
                <a:schemeClr val="lt1"/>
              </a:solidFill>
              <a:latin typeface="Helvetica Neue"/>
              <a:ea typeface="Helvetica Neue"/>
              <a:cs typeface="Helvetica Neue"/>
              <a:sym typeface="Helvetica Neue"/>
            </a:endParaRPr>
          </a:p>
        </p:txBody>
      </p:sp>
      <p:sp>
        <p:nvSpPr>
          <p:cNvPr id="81" name="Google Shape;81;p13"/>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rgbClr val="000000"/>
              </a:buClr>
              <a:buFont typeface="Arial"/>
              <a:buNone/>
            </a:pPr>
            <a:endParaRPr/>
          </a:p>
        </p:txBody>
      </p:sp>
      <p:pic>
        <p:nvPicPr>
          <p:cNvPr id="82" name="Google Shape;82;p13"/>
          <p:cNvPicPr preferRelativeResize="0"/>
          <p:nvPr/>
        </p:nvPicPr>
        <p:blipFill>
          <a:blip r:embed="rId5">
            <a:alphaModFix/>
          </a:blip>
          <a:stretch>
            <a:fillRect/>
          </a:stretch>
        </p:blipFill>
        <p:spPr>
          <a:xfrm>
            <a:off x="508550" y="581500"/>
            <a:ext cx="8126900" cy="5112775"/>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5975" y="5374438"/>
            <a:ext cx="812800" cy="812800"/>
          </a:xfrm>
          <a:prstGeom prst="rect">
            <a:avLst/>
          </a:prstGeom>
        </p:spPr>
      </p:pic>
    </p:spTree>
  </p:cSld>
  <p:clrMapOvr>
    <a:masterClrMapping/>
  </p:clrMapOvr>
  <p:transition spd="slow" advTm="83024">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Standardized Tests</a:t>
            </a:r>
            <a:endParaRPr sz="4400" b="0" i="0" u="none" strike="noStrike" cap="none">
              <a:solidFill>
                <a:schemeClr val="lt1"/>
              </a:solidFill>
              <a:latin typeface="Helvetica Neue"/>
              <a:ea typeface="Helvetica Neue"/>
              <a:cs typeface="Helvetica Neue"/>
              <a:sym typeface="Helvetica Neue"/>
            </a:endParaRPr>
          </a:p>
        </p:txBody>
      </p:sp>
      <p:sp>
        <p:nvSpPr>
          <p:cNvPr id="88" name="Google Shape;88;p14"/>
          <p:cNvSpPr txBox="1">
            <a:spLocks noGrp="1"/>
          </p:cNvSpPr>
          <p:nvPr>
            <p:ph type="body" idx="1"/>
          </p:nvPr>
        </p:nvSpPr>
        <p:spPr>
          <a:xfrm>
            <a:off x="457200" y="1828800"/>
            <a:ext cx="8229600" cy="403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rgbClr val="000000"/>
              </a:buClr>
              <a:buSzPts val="1100"/>
              <a:buFont typeface="Arial"/>
              <a:buNone/>
            </a:pPr>
            <a:r>
              <a:rPr lang="en-US">
                <a:solidFill>
                  <a:srgbClr val="6D6D6D"/>
                </a:solidFill>
                <a:latin typeface="Gill Sans"/>
                <a:ea typeface="Gill Sans"/>
                <a:cs typeface="Gill Sans"/>
                <a:sym typeface="Gill Sans"/>
              </a:rPr>
              <a:t>PSAT</a:t>
            </a:r>
            <a:endParaRPr>
              <a:solidFill>
                <a:srgbClr val="6D6D6D"/>
              </a:solidFill>
              <a:latin typeface="Gill Sans"/>
              <a:ea typeface="Gill Sans"/>
              <a:cs typeface="Gill Sans"/>
              <a:sym typeface="Gill Sans"/>
            </a:endParaRPr>
          </a:p>
          <a:p>
            <a:pPr marL="0" lvl="0" indent="0" algn="l" rtl="0">
              <a:lnSpc>
                <a:spcPct val="115000"/>
              </a:lnSpc>
              <a:spcBef>
                <a:spcPts val="700"/>
              </a:spcBef>
              <a:spcAft>
                <a:spcPts val="0"/>
              </a:spcAft>
              <a:buClr>
                <a:srgbClr val="000000"/>
              </a:buClr>
              <a:buSzPts val="1100"/>
              <a:buFont typeface="Arial"/>
              <a:buNone/>
            </a:pPr>
            <a:r>
              <a:rPr lang="en-US" sz="2800">
                <a:solidFill>
                  <a:srgbClr val="6D6D6D"/>
                </a:solidFill>
                <a:latin typeface="Gill Sans"/>
                <a:ea typeface="Gill Sans"/>
                <a:cs typeface="Gill Sans"/>
                <a:sym typeface="Gill Sans"/>
              </a:rPr>
              <a:t>Practice Test-Preliminary SAT</a:t>
            </a:r>
            <a:endParaRPr sz="2800">
              <a:solidFill>
                <a:srgbClr val="6D6D6D"/>
              </a:solidFill>
              <a:latin typeface="Gill Sans"/>
              <a:ea typeface="Gill Sans"/>
              <a:cs typeface="Gill Sans"/>
              <a:sym typeface="Gill Sans"/>
            </a:endParaRPr>
          </a:p>
          <a:p>
            <a:pPr marL="0" lvl="0" indent="0" algn="l" rtl="0">
              <a:lnSpc>
                <a:spcPct val="115000"/>
              </a:lnSpc>
              <a:spcBef>
                <a:spcPts val="700"/>
              </a:spcBef>
              <a:spcAft>
                <a:spcPts val="0"/>
              </a:spcAft>
              <a:buClr>
                <a:srgbClr val="000000"/>
              </a:buClr>
              <a:buSzPts val="1100"/>
              <a:buFont typeface="Arial"/>
              <a:buNone/>
            </a:pPr>
            <a:r>
              <a:rPr lang="en-US" sz="2800">
                <a:solidFill>
                  <a:srgbClr val="6D6D6D"/>
                </a:solidFill>
                <a:latin typeface="Gill Sans"/>
                <a:ea typeface="Gill Sans"/>
                <a:cs typeface="Gill Sans"/>
                <a:sym typeface="Gill Sans"/>
              </a:rPr>
              <a:t>National Merit Scholarship</a:t>
            </a:r>
            <a:endParaRPr sz="2800">
              <a:solidFill>
                <a:srgbClr val="6D6D6D"/>
              </a:solidFill>
              <a:latin typeface="Gill Sans"/>
              <a:ea typeface="Gill Sans"/>
              <a:cs typeface="Gill Sans"/>
              <a:sym typeface="Gill Sans"/>
            </a:endParaRPr>
          </a:p>
          <a:p>
            <a:pPr marL="0" lvl="0" indent="0" algn="l" rtl="0">
              <a:lnSpc>
                <a:spcPct val="115000"/>
              </a:lnSpc>
              <a:spcBef>
                <a:spcPts val="700"/>
              </a:spcBef>
              <a:spcAft>
                <a:spcPts val="0"/>
              </a:spcAft>
              <a:buClr>
                <a:srgbClr val="000000"/>
              </a:buClr>
              <a:buSzPts val="1100"/>
              <a:buFont typeface="Arial"/>
              <a:buNone/>
            </a:pPr>
            <a:endParaRPr sz="2950">
              <a:solidFill>
                <a:schemeClr val="dk1"/>
              </a:solidFill>
            </a:endParaRPr>
          </a:p>
          <a:p>
            <a:pPr marL="0" lvl="0" indent="0" algn="l" rtl="0">
              <a:lnSpc>
                <a:spcPct val="115000"/>
              </a:lnSpc>
              <a:spcBef>
                <a:spcPts val="700"/>
              </a:spcBef>
              <a:spcAft>
                <a:spcPts val="0"/>
              </a:spcAft>
              <a:buClr>
                <a:srgbClr val="000000"/>
              </a:buClr>
              <a:buSzPts val="1100"/>
              <a:buFont typeface="Arial"/>
              <a:buNone/>
            </a:pPr>
            <a:r>
              <a:rPr lang="en-US">
                <a:solidFill>
                  <a:srgbClr val="6D6D6D"/>
                </a:solidFill>
                <a:latin typeface="Gill Sans"/>
                <a:ea typeface="Gill Sans"/>
                <a:cs typeface="Gill Sans"/>
                <a:sym typeface="Gill Sans"/>
              </a:rPr>
              <a:t>Accuplacer-</a:t>
            </a:r>
            <a:r>
              <a:rPr lang="en-US">
                <a:latin typeface="Gill Sans"/>
                <a:ea typeface="Gill Sans"/>
                <a:cs typeface="Gill Sans"/>
                <a:sym typeface="Gill Sans"/>
              </a:rPr>
              <a:t>usually offered at both high schools during year, otherwise Western</a:t>
            </a:r>
            <a:endParaRPr>
              <a:solidFill>
                <a:srgbClr val="6D6D6D"/>
              </a:solidFill>
              <a:latin typeface="Gill Sans"/>
              <a:ea typeface="Gill Sans"/>
              <a:cs typeface="Gill Sans"/>
              <a:sym typeface="Gill Sans"/>
            </a:endParaRPr>
          </a:p>
          <a:p>
            <a:pPr marL="342900" lvl="0" indent="-342900" algn="ctr" rtl="0">
              <a:spcBef>
                <a:spcPts val="0"/>
              </a:spcBef>
              <a:spcAft>
                <a:spcPts val="0"/>
              </a:spcAft>
              <a:buClr>
                <a:srgbClr val="000000"/>
              </a:buClr>
              <a:buFont typeface="Arial"/>
              <a:buNone/>
            </a:pPr>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435600"/>
            <a:ext cx="812800" cy="812800"/>
          </a:xfrm>
          <a:prstGeom prst="rect">
            <a:avLst/>
          </a:prstGeom>
        </p:spPr>
      </p:pic>
    </p:spTree>
  </p:cSld>
  <p:clrMapOvr>
    <a:masterClrMapping/>
  </p:clrMapOvr>
  <p:transition spd="slow" advTm="84767">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457200" y="76200"/>
            <a:ext cx="8229600" cy="137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a:solidFill>
                  <a:srgbClr val="FFFFFF"/>
                </a:solidFill>
                <a:latin typeface="Gill Sans"/>
                <a:ea typeface="Gill Sans"/>
                <a:cs typeface="Gill Sans"/>
                <a:sym typeface="Gill Sans"/>
              </a:rPr>
              <a:t>Campus Visits</a:t>
            </a:r>
            <a:endParaRPr sz="4400" b="0" i="0" u="none" strike="noStrike" cap="none">
              <a:solidFill>
                <a:schemeClr val="lt1"/>
              </a:solidFill>
              <a:latin typeface="Helvetica Neue"/>
              <a:ea typeface="Helvetica Neue"/>
              <a:cs typeface="Helvetica Neue"/>
              <a:sym typeface="Helvetica Neue"/>
            </a:endParaRPr>
          </a:p>
        </p:txBody>
      </p:sp>
      <p:sp>
        <p:nvSpPr>
          <p:cNvPr id="94" name="Google Shape;94;p15"/>
          <p:cNvSpPr txBox="1">
            <a:spLocks noGrp="1"/>
          </p:cNvSpPr>
          <p:nvPr>
            <p:ph type="body" idx="1"/>
          </p:nvPr>
        </p:nvSpPr>
        <p:spPr>
          <a:xfrm>
            <a:off x="6563150" y="5162125"/>
            <a:ext cx="3732900" cy="427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300"/>
              </a:spcBef>
              <a:spcAft>
                <a:spcPts val="0"/>
              </a:spcAft>
              <a:buNone/>
            </a:pPr>
            <a:r>
              <a:rPr lang="en-US" sz="1400">
                <a:solidFill>
                  <a:srgbClr val="6D6D6D"/>
                </a:solidFill>
                <a:latin typeface="Gill Sans"/>
                <a:ea typeface="Gill Sans"/>
                <a:cs typeface="Gill Sans"/>
                <a:sym typeface="Gill Sans"/>
              </a:rPr>
              <a:t>*$10/student, </a:t>
            </a:r>
            <a:endParaRPr sz="1400">
              <a:solidFill>
                <a:srgbClr val="6D6D6D"/>
              </a:solidFill>
              <a:latin typeface="Gill Sans"/>
              <a:ea typeface="Gill Sans"/>
              <a:cs typeface="Gill Sans"/>
              <a:sym typeface="Gill Sans"/>
            </a:endParaRPr>
          </a:p>
          <a:p>
            <a:pPr marL="0" lvl="0" indent="0" algn="l" rtl="0">
              <a:lnSpc>
                <a:spcPct val="115000"/>
              </a:lnSpc>
              <a:spcBef>
                <a:spcPts val="300"/>
              </a:spcBef>
              <a:spcAft>
                <a:spcPts val="0"/>
              </a:spcAft>
              <a:buNone/>
            </a:pPr>
            <a:r>
              <a:rPr lang="en-US" sz="1400">
                <a:solidFill>
                  <a:srgbClr val="6D6D6D"/>
                </a:solidFill>
                <a:latin typeface="Gill Sans"/>
                <a:ea typeface="Gill Sans"/>
                <a:cs typeface="Gill Sans"/>
                <a:sym typeface="Gill Sans"/>
              </a:rPr>
              <a:t>contact advisor*</a:t>
            </a:r>
            <a:endParaRPr sz="1400">
              <a:solidFill>
                <a:srgbClr val="6D6D6D"/>
              </a:solidFill>
              <a:latin typeface="Gill Sans"/>
              <a:ea typeface="Gill Sans"/>
              <a:cs typeface="Gill Sans"/>
              <a:sym typeface="Gill Sans"/>
            </a:endParaRPr>
          </a:p>
        </p:txBody>
      </p:sp>
      <p:sp>
        <p:nvSpPr>
          <p:cNvPr id="95" name="Google Shape;95;p15"/>
          <p:cNvSpPr txBox="1"/>
          <p:nvPr/>
        </p:nvSpPr>
        <p:spPr>
          <a:xfrm>
            <a:off x="304400" y="1010700"/>
            <a:ext cx="7610100" cy="196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sz="2500">
              <a:solidFill>
                <a:schemeClr val="dk1"/>
              </a:solidFill>
            </a:endParaRPr>
          </a:p>
          <a:p>
            <a:pPr marL="457200" lvl="0" indent="-441960" algn="l" rtl="0">
              <a:lnSpc>
                <a:spcPct val="115000"/>
              </a:lnSpc>
              <a:spcBef>
                <a:spcPts val="600"/>
              </a:spcBef>
              <a:spcAft>
                <a:spcPts val="0"/>
              </a:spcAft>
              <a:buClr>
                <a:schemeClr val="dk1"/>
              </a:buClr>
              <a:buSzPts val="3360"/>
              <a:buFont typeface="Noto Sans Symbols"/>
              <a:buChar char="▪"/>
            </a:pPr>
            <a:r>
              <a:rPr lang="en-US" sz="2400">
                <a:solidFill>
                  <a:srgbClr val="6D6D6D"/>
                </a:solidFill>
                <a:latin typeface="Gill Sans"/>
                <a:ea typeface="Gill Sans"/>
                <a:cs typeface="Gill Sans"/>
                <a:sym typeface="Gill Sans"/>
              </a:rPr>
              <a:t>October 15th: UW-Madison</a:t>
            </a:r>
            <a:endParaRPr sz="2400">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Clr>
                <a:schemeClr val="dk1"/>
              </a:buClr>
              <a:buSzPts val="3360"/>
              <a:buFont typeface="Noto Sans Symbols"/>
              <a:buChar char="▪"/>
            </a:pPr>
            <a:r>
              <a:rPr lang="en-US" sz="2400">
                <a:solidFill>
                  <a:srgbClr val="6D6D6D"/>
                </a:solidFill>
                <a:latin typeface="Gill Sans"/>
                <a:ea typeface="Gill Sans"/>
                <a:cs typeface="Gill Sans"/>
                <a:sym typeface="Gill Sans"/>
              </a:rPr>
              <a:t>October 29th: St. Olaf, Northfield, MN</a:t>
            </a:r>
            <a:endParaRPr sz="2400">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Clr>
                <a:schemeClr val="dk1"/>
              </a:buClr>
              <a:buSzPts val="3360"/>
              <a:buFont typeface="Noto Sans Symbols"/>
              <a:buChar char="▪"/>
            </a:pPr>
            <a:r>
              <a:rPr lang="en-US" sz="2400">
                <a:solidFill>
                  <a:srgbClr val="6D6D6D"/>
                </a:solidFill>
                <a:latin typeface="Gill Sans"/>
                <a:ea typeface="Gill Sans"/>
                <a:cs typeface="Gill Sans"/>
                <a:sym typeface="Gill Sans"/>
              </a:rPr>
              <a:t>November 9th: St. Mary’s/Winona State University</a:t>
            </a:r>
            <a:endParaRPr sz="2400">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Clr>
                <a:schemeClr val="dk1"/>
              </a:buClr>
              <a:buSzPts val="3360"/>
              <a:buFont typeface="Noto Sans Symbols"/>
              <a:buChar char="▪"/>
            </a:pPr>
            <a:r>
              <a:rPr lang="en-US" sz="2400">
                <a:solidFill>
                  <a:srgbClr val="6D6D6D"/>
                </a:solidFill>
                <a:latin typeface="Gill Sans"/>
                <a:ea typeface="Gill Sans"/>
                <a:cs typeface="Gill Sans"/>
                <a:sym typeface="Gill Sans"/>
              </a:rPr>
              <a:t>February 11th: Viterbo University </a:t>
            </a:r>
            <a:endParaRPr sz="2400">
              <a:solidFill>
                <a:srgbClr val="6D6D6D"/>
              </a:solidFill>
              <a:latin typeface="Gill Sans"/>
              <a:ea typeface="Gill Sans"/>
              <a:cs typeface="Gill Sans"/>
              <a:sym typeface="Gill Sans"/>
            </a:endParaRPr>
          </a:p>
          <a:p>
            <a:pPr marL="457200" lvl="0" indent="-441960" algn="l" rtl="0">
              <a:lnSpc>
                <a:spcPct val="115000"/>
              </a:lnSpc>
              <a:spcBef>
                <a:spcPts val="0"/>
              </a:spcBef>
              <a:spcAft>
                <a:spcPts val="0"/>
              </a:spcAft>
              <a:buClr>
                <a:schemeClr val="dk1"/>
              </a:buClr>
              <a:buSzPts val="3360"/>
              <a:buFont typeface="Noto Sans Symbols"/>
              <a:buChar char="▪"/>
            </a:pPr>
            <a:r>
              <a:rPr lang="en-US" sz="2400">
                <a:solidFill>
                  <a:srgbClr val="6D6D6D"/>
                </a:solidFill>
                <a:latin typeface="Gill Sans"/>
                <a:ea typeface="Gill Sans"/>
                <a:cs typeface="Gill Sans"/>
                <a:sym typeface="Gill Sans"/>
              </a:rPr>
              <a:t>March 12th: UW-Stout</a:t>
            </a:r>
            <a:endParaRPr sz="2400">
              <a:solidFill>
                <a:srgbClr val="6D6D6D"/>
              </a:solidFill>
              <a:latin typeface="Gill Sans"/>
              <a:ea typeface="Gill Sans"/>
              <a:cs typeface="Gill Sans"/>
              <a:sym typeface="Gill Sans"/>
            </a:endParaRPr>
          </a:p>
        </p:txBody>
      </p:sp>
      <p:pic>
        <p:nvPicPr>
          <p:cNvPr id="96" name="Google Shape;96;p15"/>
          <p:cNvPicPr preferRelativeResize="0"/>
          <p:nvPr/>
        </p:nvPicPr>
        <p:blipFill>
          <a:blip r:embed="rId5">
            <a:alphaModFix/>
          </a:blip>
          <a:stretch>
            <a:fillRect/>
          </a:stretch>
        </p:blipFill>
        <p:spPr>
          <a:xfrm>
            <a:off x="457200" y="4954062"/>
            <a:ext cx="2843650" cy="1789775"/>
          </a:xfrm>
          <a:prstGeom prst="rect">
            <a:avLst/>
          </a:prstGeom>
          <a:noFill/>
          <a:ln>
            <a:noFill/>
          </a:ln>
        </p:spPr>
      </p:pic>
      <p:pic>
        <p:nvPicPr>
          <p:cNvPr id="97" name="Google Shape;97;p15"/>
          <p:cNvPicPr preferRelativeResize="0"/>
          <p:nvPr/>
        </p:nvPicPr>
        <p:blipFill>
          <a:blip r:embed="rId6">
            <a:alphaModFix/>
          </a:blip>
          <a:stretch>
            <a:fillRect/>
          </a:stretch>
        </p:blipFill>
        <p:spPr>
          <a:xfrm>
            <a:off x="3719950" y="4839900"/>
            <a:ext cx="2690801" cy="2018100"/>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0400" y="5224636"/>
            <a:ext cx="812800" cy="812800"/>
          </a:xfrm>
          <a:prstGeom prst="rect">
            <a:avLst/>
          </a:prstGeom>
        </p:spPr>
      </p:pic>
    </p:spTree>
  </p:cSld>
  <p:clrMapOvr>
    <a:masterClrMapping/>
  </p:clrMapOvr>
  <p:transition spd="slow" advTm="241429">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016 logos">
  <a:themeElements>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16 logos">
  <a:themeElements>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2016 logos">
  <a:themeElements>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24</Slides>
  <Notes>24</Notes>
  <HiddenSlides>0</HiddenSlide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2016 logos</vt:lpstr>
      <vt:lpstr>1_2016 logos</vt:lpstr>
      <vt:lpstr>2_2016 logos</vt:lpstr>
      <vt:lpstr>PowerPoint Presentation</vt:lpstr>
      <vt:lpstr>Introduction</vt:lpstr>
      <vt:lpstr>Goals</vt:lpstr>
      <vt:lpstr>Organization/Professionalism Strategy</vt:lpstr>
      <vt:lpstr>Junior Year</vt:lpstr>
      <vt:lpstr>Standardized Tests</vt:lpstr>
      <vt:lpstr>PowerPoint Presentation</vt:lpstr>
      <vt:lpstr>Standardized Tests</vt:lpstr>
      <vt:lpstr>Campus Visits</vt:lpstr>
      <vt:lpstr>Career and Major Exploration</vt:lpstr>
      <vt:lpstr>Essays</vt:lpstr>
      <vt:lpstr>Senior Year</vt:lpstr>
      <vt:lpstr>Applying to College</vt:lpstr>
      <vt:lpstr>UW-River Falls</vt:lpstr>
      <vt:lpstr>UW-Madison</vt:lpstr>
      <vt:lpstr>What do schools look at?</vt:lpstr>
      <vt:lpstr>What else?</vt:lpstr>
      <vt:lpstr>What happens after you submit your application?</vt:lpstr>
      <vt:lpstr>Scholarships</vt:lpstr>
      <vt:lpstr>PowerPoint Presentation</vt:lpstr>
      <vt:lpstr>FAFSA</vt:lpstr>
      <vt:lpstr>Future Center Services</vt:lpstr>
      <vt:lpstr>Advisor contact information</vt:lpstr>
      <vt:lpstr>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4</cp:revision>
  <dcterms:modified xsi:type="dcterms:W3CDTF">2018-09-27T18:07:45Z</dcterms:modified>
</cp:coreProperties>
</file>